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5" r:id="rId2"/>
    <p:sldMasterId id="2147483687" r:id="rId3"/>
    <p:sldMasterId id="2147483691" r:id="rId4"/>
    <p:sldMasterId id="2147483694" r:id="rId5"/>
    <p:sldMasterId id="2147483696" r:id="rId6"/>
    <p:sldMasterId id="2147483699" r:id="rId7"/>
  </p:sldMasterIdLst>
  <p:notesMasterIdLst>
    <p:notesMasterId r:id="rId32"/>
  </p:notesMasterIdLst>
  <p:sldIdLst>
    <p:sldId id="264" r:id="rId8"/>
    <p:sldId id="300" r:id="rId9"/>
    <p:sldId id="287" r:id="rId10"/>
    <p:sldId id="259" r:id="rId11"/>
    <p:sldId id="268" r:id="rId12"/>
    <p:sldId id="291" r:id="rId13"/>
    <p:sldId id="288" r:id="rId14"/>
    <p:sldId id="290" r:id="rId15"/>
    <p:sldId id="286" r:id="rId16"/>
    <p:sldId id="319" r:id="rId17"/>
    <p:sldId id="302" r:id="rId18"/>
    <p:sldId id="303" r:id="rId19"/>
    <p:sldId id="304" r:id="rId20"/>
    <p:sldId id="294" r:id="rId21"/>
    <p:sldId id="295" r:id="rId22"/>
    <p:sldId id="305" r:id="rId23"/>
    <p:sldId id="292" r:id="rId24"/>
    <p:sldId id="320" r:id="rId25"/>
    <p:sldId id="321" r:id="rId26"/>
    <p:sldId id="307" r:id="rId27"/>
    <p:sldId id="313" r:id="rId28"/>
    <p:sldId id="314" r:id="rId29"/>
    <p:sldId id="323" r:id="rId30"/>
    <p:sldId id="322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9"/>
    <p:restoredTop sz="93848" autoAdjust="0"/>
  </p:normalViewPr>
  <p:slideViewPr>
    <p:cSldViewPr>
      <p:cViewPr varScale="1">
        <p:scale>
          <a:sx n="106" d="100"/>
          <a:sy n="106" d="100"/>
        </p:scale>
        <p:origin x="1866" y="96"/>
      </p:cViewPr>
      <p:guideLst>
        <p:guide orient="horz" pos="2160"/>
        <p:guide pos="2880"/>
        <p:guide pos="5420"/>
        <p:guide pos="340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925546280177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EC-44A6-B70A-B3AD72DE44A9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EC-44A6-B70A-B3AD72DE44A9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EC-44A6-B70A-B3AD72DE44A9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EC-44A6-B70A-B3AD72DE44A9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EC-44A6-B70A-B3AD72DE44A9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EC-44A6-B70A-B3AD72DE4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925546280177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F-4CCF-9097-6561A8083F9A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F-4CCF-9097-6561A8083F9A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F-4CCF-9097-6561A8083F9A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F-4CCF-9097-6561A8083F9A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F-4CCF-9097-6561A8083F9A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BF-4CCF-9097-6561A808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4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0126" y="2853730"/>
            <a:ext cx="442990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40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00" y="5389200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0E09E3-6EA3-4791-8DC0-69462059A8A9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2384427"/>
            <a:ext cx="4429906" cy="1328235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2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ED5CB5A-577A-47CE-A77B-9EC92E483346}" type="datetime1">
              <a:rPr lang="en-US" smtClean="0">
                <a:solidFill>
                  <a:prstClr val="black"/>
                </a:solidFill>
              </a:rPr>
              <a:pPr/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0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B858E8B2-FF20-41D0-B1FD-781215B07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17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07EBAF-47C3-4C5C-B76F-9C7D07AFB98D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6330" y="2382772"/>
            <a:ext cx="4944007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4319"/>
              </a:lnSpc>
            </a:pPr>
            <a:endParaRPr lang="ru-RU" sz="46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4319"/>
              </a:lnSpc>
            </a:pPr>
            <a:r>
              <a:rPr lang="ru-RU" sz="46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6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2000" y="1920706"/>
            <a:ext cx="404169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4825092" y="5639074"/>
            <a:ext cx="382188" cy="72208"/>
          </a:xfrm>
          <a:prstGeom prst="rect">
            <a:avLst/>
          </a:prstGeom>
          <a:solidFill>
            <a:srgbClr val="EF7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5684573" y="5624834"/>
            <a:ext cx="382188" cy="72208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6620779" y="5639074"/>
            <a:ext cx="382188" cy="72208"/>
          </a:xfrm>
          <a:prstGeom prst="rect">
            <a:avLst/>
          </a:prstGeom>
          <a:solidFill>
            <a:srgbClr val="B42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/>
          <p:nvPr userDrawn="1"/>
        </p:nvSpPr>
        <p:spPr>
          <a:xfrm>
            <a:off x="7427956" y="5639074"/>
            <a:ext cx="382188" cy="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8244321" y="5639074"/>
            <a:ext cx="382188" cy="72208"/>
          </a:xfrm>
          <a:prstGeom prst="rect">
            <a:avLst/>
          </a:prstGeom>
          <a:solidFill>
            <a:srgbClr val="5E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765764" y="5675176"/>
            <a:ext cx="50084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601692" y="5660937"/>
            <a:ext cx="54795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527990" y="5675176"/>
            <a:ext cx="56776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7348055" y="5675176"/>
            <a:ext cx="54199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8168015" y="5675176"/>
            <a:ext cx="534800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519141638"/>
              </p:ext>
            </p:extLst>
          </p:nvPr>
        </p:nvGraphicFramePr>
        <p:xfrm>
          <a:off x="4825092" y="1484152"/>
          <a:ext cx="3714973" cy="383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  <a:prstGeom prst="rect">
            <a:avLst/>
          </a:prstGeom>
        </p:spPr>
        <p:txBody>
          <a:bodyPr lIns="108000" tIns="108000" rIns="36000"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323528" y="328782"/>
            <a:ext cx="414422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32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Прямоугольник 7"/>
          <p:cNvSpPr/>
          <p:nvPr userDrawn="1"/>
        </p:nvSpPr>
        <p:spPr>
          <a:xfrm>
            <a:off x="446135" y="6218304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8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211F29-BB9A-45AC-AFF8-0D168130E97E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0126" y="2853730"/>
            <a:ext cx="442990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40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00" y="5389200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AEFAB7-1B28-436C-B7F6-88CFBC52C756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6330" y="2382772"/>
            <a:ext cx="4944007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4319"/>
              </a:lnSpc>
            </a:pPr>
            <a:endParaRPr lang="ru-RU" sz="46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4319"/>
              </a:lnSpc>
            </a:pPr>
            <a:r>
              <a:rPr lang="ru-RU" sz="46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6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2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2000" y="1920706"/>
            <a:ext cx="404169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4825092" y="5639074"/>
            <a:ext cx="382188" cy="72208"/>
          </a:xfrm>
          <a:prstGeom prst="rect">
            <a:avLst/>
          </a:prstGeom>
          <a:solidFill>
            <a:srgbClr val="EF7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5684573" y="5624834"/>
            <a:ext cx="382188" cy="72208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6620779" y="5639074"/>
            <a:ext cx="382188" cy="72208"/>
          </a:xfrm>
          <a:prstGeom prst="rect">
            <a:avLst/>
          </a:prstGeom>
          <a:solidFill>
            <a:srgbClr val="B42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/>
          <p:nvPr userDrawn="1"/>
        </p:nvSpPr>
        <p:spPr>
          <a:xfrm>
            <a:off x="7427956" y="5639074"/>
            <a:ext cx="382188" cy="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8244321" y="5639074"/>
            <a:ext cx="382188" cy="72208"/>
          </a:xfrm>
          <a:prstGeom prst="rect">
            <a:avLst/>
          </a:prstGeom>
          <a:solidFill>
            <a:srgbClr val="5E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765764" y="5675176"/>
            <a:ext cx="50084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601692" y="5660937"/>
            <a:ext cx="54795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527990" y="5675176"/>
            <a:ext cx="56776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7348055" y="5675176"/>
            <a:ext cx="54199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8168015" y="5675176"/>
            <a:ext cx="534800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222603267"/>
              </p:ext>
            </p:extLst>
          </p:nvPr>
        </p:nvGraphicFramePr>
        <p:xfrm>
          <a:off x="4825092" y="1484152"/>
          <a:ext cx="3714973" cy="383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  <a:prstGeom prst="rect">
            <a:avLst/>
          </a:prstGeom>
        </p:spPr>
        <p:txBody>
          <a:bodyPr lIns="108000" tIns="108000" rIns="36000"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323528" y="328782"/>
            <a:ext cx="414422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32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Прямоугольник 7"/>
          <p:cNvSpPr/>
          <p:nvPr userDrawn="1"/>
        </p:nvSpPr>
        <p:spPr>
          <a:xfrm>
            <a:off x="446135" y="6218304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0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76"/>
            <a:ext cx="1116000" cy="14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77"/>
            <a:ext cx="2704098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32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4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microsoft.com/office/2007/relationships/hdphoto" Target="../media/hdphoto5.wdp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image" Target="../media/image29.jp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76445" y="1495399"/>
            <a:ext cx="6840760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Анализ основных трендов развития стационарной аппаратуры радиационного контроля для АЭС российского дизайна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5157192"/>
            <a:ext cx="6768752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Гордеев Андрей Сергеевич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директор по перспективным разработкам – начальник отдела аналитики и информации АО «СНИИП»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476671"/>
            <a:ext cx="3131840" cy="988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34" y="2924944"/>
            <a:ext cx="711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 на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 конференции «Ядерное приборостроение: история, современность, перспективы»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г. Москва, АО "СНИИП", 25-27 октября 2022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445" y="3768847"/>
            <a:ext cx="755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Гордеев А.С.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Чебышов С.Б.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Черкашин И.И.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 А.А.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Ветошкин Е.М.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5725" y="306896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 1.1.1.01.005.0841-2010 «Общие требования к объему радиационного контроля в системах радиационного контроля атомных станций»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725" y="41490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1.1.1.04.001.1384-2017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радиационного контроля атомных электростанций. Общие требования».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19938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 27452-87 «Аппаратура контроля радиационной безопасности на атомных станциях. Общие технические требования»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9888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стандарт МЭК 60951 «Оборудование для контроля излучения в аварийных и послеаварийных условиях на атомных электростанциях»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6400029" y="1559423"/>
            <a:ext cx="216024" cy="414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78876" y="1280514"/>
            <a:ext cx="14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1986 год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00392" y="2253751"/>
            <a:ext cx="14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2002 год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38628" y="3212976"/>
            <a:ext cx="14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2010 год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38628" y="4221088"/>
            <a:ext cx="14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 год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 flipV="1">
            <a:off x="6355295" y="2636912"/>
            <a:ext cx="216024" cy="414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flipV="1">
            <a:off x="6355295" y="3717032"/>
            <a:ext cx="216024" cy="414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38"/>
          <p:cNvSpPr txBox="1"/>
          <p:nvPr/>
        </p:nvSpPr>
        <p:spPr>
          <a:xfrm>
            <a:off x="467544" y="4768308"/>
            <a:ext cx="8258702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pPr algn="l"/>
            <a:r>
              <a:rPr lang="ru-RU" dirty="0" smtClean="0"/>
              <a:t>В </a:t>
            </a:r>
            <a:r>
              <a:rPr lang="ru-RU" dirty="0"/>
              <a:t>проектных </a:t>
            </a:r>
            <a:r>
              <a:rPr lang="ru-RU" dirty="0" smtClean="0"/>
              <a:t>требованиях за последние 20 лет</a:t>
            </a:r>
            <a:r>
              <a:rPr lang="en-US" dirty="0" smtClean="0"/>
              <a:t>:</a:t>
            </a:r>
            <a:endParaRPr lang="ru-RU" dirty="0" smtClean="0"/>
          </a:p>
          <a:p>
            <a:pPr algn="l"/>
            <a:r>
              <a:rPr lang="ru-RU" dirty="0" smtClean="0"/>
              <a:t>– диапазоны измерений объемной активности и мощности дозы</a:t>
            </a:r>
            <a:r>
              <a:rPr lang="ru-RU" baseline="30000" dirty="0" smtClean="0"/>
              <a:t>1) </a:t>
            </a:r>
            <a:r>
              <a:rPr lang="ru-RU" dirty="0" smtClean="0"/>
              <a:t>увеличены на 4 порядка (в 10 000 раз)</a:t>
            </a:r>
            <a:r>
              <a:rPr lang="en-US" dirty="0" smtClean="0"/>
              <a:t>;</a:t>
            </a:r>
            <a:endParaRPr lang="ru-RU" dirty="0" smtClean="0"/>
          </a:p>
          <a:p>
            <a:pPr algn="l"/>
            <a:r>
              <a:rPr lang="ru-RU" dirty="0"/>
              <a:t>– </a:t>
            </a:r>
            <a:r>
              <a:rPr lang="ru-RU" dirty="0" smtClean="0"/>
              <a:t>основная относительная погрешность составляет не более 30% и нормируется для всех типов измерительных каналов (индикаторные каналы исключены).</a:t>
            </a:r>
          </a:p>
          <a:p>
            <a:pPr algn="l"/>
            <a:r>
              <a:rPr lang="ru-RU" b="1" dirty="0" smtClean="0"/>
              <a:t>Расширение диапазонов и увеличение точности измерений не всегда технически обосновано.</a:t>
            </a:r>
            <a:endParaRPr lang="ru-RU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Тренд № 4 – Расширение диапазонов и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увеличение точности измерений</a:t>
            </a:r>
            <a:endParaRPr lang="ru-RU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6934" y="6503374"/>
            <a:ext cx="5498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Перечисленные ИК составляют не менее 70% объема радиационного контроля АСРК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Требования к метрологическим характеристикам ИК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33949"/>
              </p:ext>
            </p:extLst>
          </p:nvPr>
        </p:nvGraphicFramePr>
        <p:xfrm>
          <a:off x="323528" y="1064121"/>
          <a:ext cx="4536504" cy="243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5938857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измерений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регистрируемых энергий, МэВ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r>
                        <a:rPr lang="en-US" sz="1100" dirty="0" smtClean="0"/>
                        <a:t>,05</a:t>
                      </a:r>
                      <a:r>
                        <a:rPr lang="en-US" sz="1100" baseline="0" dirty="0" smtClean="0"/>
                        <a:t> – </a:t>
                      </a:r>
                      <a:r>
                        <a:rPr lang="en-US" sz="1100" dirty="0" smtClean="0"/>
                        <a:t>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algn="l"/>
                      <a:endParaRPr lang="en-US" sz="1100" baseline="0" dirty="0" smtClean="0"/>
                    </a:p>
                    <a:p>
                      <a:pPr algn="l"/>
                      <a:r>
                        <a:rPr lang="ru-RU" sz="1100" baseline="0" dirty="0" smtClean="0"/>
                        <a:t>Погрешность</a:t>
                      </a:r>
                      <a:r>
                        <a:rPr lang="en-US" sz="1100" baseline="0" dirty="0" smtClean="0"/>
                        <a:t>*</a:t>
                      </a:r>
                      <a:r>
                        <a:rPr lang="ru-RU" sz="1100" baseline="0" dirty="0" smtClean="0"/>
                        <a:t>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±25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±2</a:t>
                      </a:r>
                      <a:r>
                        <a:rPr lang="en-US" sz="1100" dirty="0" smtClean="0"/>
                        <a:t>0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9832" y="6113070"/>
            <a:ext cx="5400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*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Указаны пределы </a:t>
            </a:r>
            <a:r>
              <a:rPr lang="ru-RU" sz="1100" b="1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допускаемой основной относительной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погрешности при 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P=0,95</a:t>
            </a:r>
            <a:endParaRPr lang="ru-RU" sz="1100" b="1" dirty="0">
              <a:solidFill>
                <a:srgbClr val="283E6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1187624" y="6165006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en-US" sz="7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вне значений СТО 1.1.1.04.001.1384-2017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662" y="6188298"/>
            <a:ext cx="50405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73857"/>
            <a:ext cx="733565" cy="492671"/>
          </a:xfrm>
          <a:prstGeom prst="rect">
            <a:avLst/>
          </a:prstGeom>
        </p:spPr>
      </p:pic>
      <p:sp>
        <p:nvSpPr>
          <p:cNvPr id="12" name="Прямоугольник 7"/>
          <p:cNvSpPr/>
          <p:nvPr/>
        </p:nvSpPr>
        <p:spPr>
          <a:xfrm>
            <a:off x="323528" y="1499043"/>
            <a:ext cx="1314400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МАЭД</a:t>
            </a:r>
          </a:p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гамма-излучения</a:t>
            </a:r>
            <a:endParaRPr lang="ru-RU" sz="1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40029"/>
              </p:ext>
            </p:extLst>
          </p:nvPr>
        </p:nvGraphicFramePr>
        <p:xfrm>
          <a:off x="323528" y="3555556"/>
          <a:ext cx="4536504" cy="243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5938857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измерений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регистрируемых энергий, МэВ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algn="l"/>
                      <a:endParaRPr lang="en-US" sz="1100" baseline="0" dirty="0" smtClean="0"/>
                    </a:p>
                    <a:p>
                      <a:pPr algn="l"/>
                      <a:r>
                        <a:rPr lang="ru-RU" sz="1100" baseline="0" dirty="0" smtClean="0"/>
                        <a:t>Погрешность</a:t>
                      </a:r>
                      <a:r>
                        <a:rPr lang="en-US" sz="1100" baseline="0" dirty="0" smtClean="0"/>
                        <a:t>*</a:t>
                      </a:r>
                      <a:r>
                        <a:rPr lang="ru-RU" sz="1100" baseline="0" dirty="0" smtClean="0"/>
                        <a:t>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/>
                        <a:t>±25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15" name="Прямоугольник 7"/>
          <p:cNvSpPr/>
          <p:nvPr/>
        </p:nvSpPr>
        <p:spPr>
          <a:xfrm>
            <a:off x="323528" y="3990478"/>
            <a:ext cx="1314400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МПД</a:t>
            </a:r>
          </a:p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гамма-излучения</a:t>
            </a:r>
            <a:endParaRPr lang="ru-RU" sz="1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628750"/>
            <a:ext cx="648072" cy="450312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1332"/>
              </p:ext>
            </p:extLst>
          </p:nvPr>
        </p:nvGraphicFramePr>
        <p:xfrm>
          <a:off x="4932040" y="1073857"/>
          <a:ext cx="3312368" cy="2412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1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</a:t>
                      </a:r>
                      <a:r>
                        <a:rPr lang="en-US" sz="1100" baseline="30000" dirty="0" smtClean="0"/>
                        <a:t>131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</a:t>
                      </a:r>
                      <a:r>
                        <a:rPr lang="en-US" sz="1100" baseline="30000" dirty="0" smtClean="0"/>
                        <a:t>131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</a:t>
                      </a:r>
                      <a:r>
                        <a:rPr lang="en-US" sz="1100" baseline="30000" dirty="0" smtClean="0"/>
                        <a:t>131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</a:t>
                      </a:r>
                      <a:r>
                        <a:rPr lang="en-US" sz="1100" baseline="30000" dirty="0" smtClean="0"/>
                        <a:t>131</a:t>
                      </a:r>
                      <a:endParaRPr lang="ru-RU" sz="11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81801"/>
              </p:ext>
            </p:extLst>
          </p:nvPr>
        </p:nvGraphicFramePr>
        <p:xfrm>
          <a:off x="4932040" y="4381133"/>
          <a:ext cx="3312368" cy="1611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42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b="1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0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000" b="1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9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9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9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1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8960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β</a:t>
                      </a:r>
                      <a:r>
                        <a:rPr lang="en-US" sz="1100" dirty="0" smtClean="0"/>
                        <a:t>: 3 – 8</a:t>
                      </a:r>
                    </a:p>
                    <a:p>
                      <a:pPr algn="ctr"/>
                      <a:r>
                        <a:rPr lang="el-GR" sz="1100" dirty="0" smtClean="0"/>
                        <a:t>α</a:t>
                      </a:r>
                      <a:r>
                        <a:rPr lang="en-US" sz="1100" dirty="0" smtClean="0"/>
                        <a:t>: 0,05 – 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98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  <a:r>
                        <a:rPr lang="ru-RU" sz="1100" baseline="0" dirty="0" smtClean="0"/>
                        <a:t> (</a:t>
                      </a:r>
                      <a:r>
                        <a:rPr lang="ru-RU" sz="1100" dirty="0" smtClean="0"/>
                        <a:t>±50</a:t>
                      </a:r>
                      <a:r>
                        <a:rPr lang="ru-RU" sz="1100" baseline="0" dirty="0" smtClean="0"/>
                        <a:t> – 1 декада)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031" y="3612539"/>
            <a:ext cx="910035" cy="624711"/>
          </a:xfrm>
          <a:prstGeom prst="rect">
            <a:avLst/>
          </a:prstGeom>
        </p:spPr>
      </p:pic>
      <p:sp>
        <p:nvSpPr>
          <p:cNvPr id="20" name="Прямоугольник 7"/>
          <p:cNvSpPr/>
          <p:nvPr/>
        </p:nvSpPr>
        <p:spPr>
          <a:xfrm>
            <a:off x="6016066" y="3853907"/>
            <a:ext cx="788182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</a:t>
            </a:r>
          </a:p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йода-131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178" y="3572030"/>
            <a:ext cx="720080" cy="632018"/>
          </a:xfrm>
          <a:prstGeom prst="rect">
            <a:avLst/>
          </a:prstGeom>
        </p:spPr>
      </p:pic>
      <p:sp>
        <p:nvSpPr>
          <p:cNvPr id="25" name="Прямоугольник 7"/>
          <p:cNvSpPr/>
          <p:nvPr/>
        </p:nvSpPr>
        <p:spPr>
          <a:xfrm>
            <a:off x="7744258" y="3501008"/>
            <a:ext cx="1008112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 аэрозолей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6448114" y="3530960"/>
            <a:ext cx="216024" cy="434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flipV="1">
            <a:off x="7960282" y="3916693"/>
            <a:ext cx="216024" cy="414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Требования к метрологическим характеристикам ИК АСРК (продолжение)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78626"/>
              </p:ext>
            </p:extLst>
          </p:nvPr>
        </p:nvGraphicFramePr>
        <p:xfrm>
          <a:off x="323528" y="1064121"/>
          <a:ext cx="4536504" cy="243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5938857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измерений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регистрируемых энергий, МэВ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0,1 – 1,5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algn="l"/>
                      <a:endParaRPr lang="en-US" sz="1100" baseline="0" dirty="0" smtClean="0"/>
                    </a:p>
                    <a:p>
                      <a:pPr algn="l"/>
                      <a:r>
                        <a:rPr lang="ru-RU" sz="1100" baseline="0" dirty="0" smtClean="0"/>
                        <a:t>Погрешность</a:t>
                      </a:r>
                      <a:r>
                        <a:rPr lang="en-US" sz="1100" baseline="0" dirty="0" smtClean="0"/>
                        <a:t>*</a:t>
                      </a:r>
                      <a:r>
                        <a:rPr lang="ru-RU" sz="1100" baseline="0" dirty="0" smtClean="0"/>
                        <a:t>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9832" y="6113070"/>
            <a:ext cx="5400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*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Указаны пределы </a:t>
            </a:r>
            <a:r>
              <a:rPr lang="ru-RU" sz="1100" b="1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допускаемой основной относительной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погрешности при 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P=0,95</a:t>
            </a:r>
            <a:endParaRPr lang="ru-RU" sz="1100" b="1" dirty="0">
              <a:solidFill>
                <a:srgbClr val="283E6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1187624" y="6165006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en-US" sz="7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вне значений СТО 1.1.1.04.001.1384-2017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662" y="6188298"/>
            <a:ext cx="50405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7"/>
          <p:cNvSpPr/>
          <p:nvPr/>
        </p:nvSpPr>
        <p:spPr>
          <a:xfrm>
            <a:off x="323528" y="1499043"/>
            <a:ext cx="1314400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 жидкости (проточный)</a:t>
            </a:r>
            <a:endParaRPr lang="ru-RU" sz="1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2758"/>
              </p:ext>
            </p:extLst>
          </p:nvPr>
        </p:nvGraphicFramePr>
        <p:xfrm>
          <a:off x="323528" y="3555556"/>
          <a:ext cx="4536504" cy="243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5938857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Бк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измерений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регистрируемых энергий, МэВ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algn="l"/>
                      <a:endParaRPr lang="en-US" sz="1100" baseline="0" dirty="0" smtClean="0"/>
                    </a:p>
                    <a:p>
                      <a:pPr algn="l"/>
                      <a:r>
                        <a:rPr lang="ru-RU" sz="1100" baseline="0" dirty="0" smtClean="0"/>
                        <a:t>Погрешность</a:t>
                      </a:r>
                      <a:r>
                        <a:rPr lang="en-US" sz="1100" baseline="0" dirty="0" smtClean="0"/>
                        <a:t>*</a:t>
                      </a:r>
                      <a:r>
                        <a:rPr lang="ru-RU" sz="1100" baseline="0" dirty="0" smtClean="0"/>
                        <a:t>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</a:t>
                      </a:r>
                      <a:r>
                        <a:rPr lang="en-US" sz="1100" dirty="0" smtClean="0"/>
                        <a:t>0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</a:t>
                      </a:r>
                      <a:r>
                        <a:rPr lang="en-US" sz="1100" dirty="0" smtClean="0"/>
                        <a:t>0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15" name="Прямоугольник 7"/>
          <p:cNvSpPr/>
          <p:nvPr/>
        </p:nvSpPr>
        <p:spPr>
          <a:xfrm>
            <a:off x="323528" y="3990478"/>
            <a:ext cx="1314400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 жидкости (погружной)</a:t>
            </a:r>
            <a:endParaRPr lang="ru-RU" sz="1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65784"/>
              </p:ext>
            </p:extLst>
          </p:nvPr>
        </p:nvGraphicFramePr>
        <p:xfrm>
          <a:off x="4932040" y="1064122"/>
          <a:ext cx="3312368" cy="2420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601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Бк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80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10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1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1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7,2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80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</a:t>
                      </a:r>
                      <a:r>
                        <a:rPr lang="en-US" sz="1100" dirty="0" smtClean="0"/>
                        <a:t>0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</a:t>
                      </a:r>
                      <a:r>
                        <a:rPr lang="en-US" sz="1100" dirty="0" smtClean="0"/>
                        <a:t>0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17215"/>
              </p:ext>
            </p:extLst>
          </p:nvPr>
        </p:nvGraphicFramePr>
        <p:xfrm>
          <a:off x="4932040" y="4381133"/>
          <a:ext cx="3312368" cy="1611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423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8960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0,06 – 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98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20" name="Прямоугольник 7"/>
          <p:cNvSpPr/>
          <p:nvPr/>
        </p:nvSpPr>
        <p:spPr>
          <a:xfrm>
            <a:off x="5857961" y="3833453"/>
            <a:ext cx="989536" cy="544543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</a:t>
            </a:r>
          </a:p>
          <a:p>
            <a:r>
              <a:rPr lang="ru-RU" sz="1000" b="1" dirty="0">
                <a:latin typeface="Arial" charset="0"/>
                <a:ea typeface="Arial" charset="0"/>
                <a:cs typeface="Arial" charset="0"/>
              </a:rPr>
              <a:t>т</a:t>
            </a: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ех. сред (</a:t>
            </a:r>
            <a:r>
              <a:rPr lang="ru-RU" sz="1000" b="1" dirty="0" err="1" smtClean="0">
                <a:latin typeface="Arial" charset="0"/>
                <a:ea typeface="Arial" charset="0"/>
                <a:cs typeface="Arial" charset="0"/>
              </a:rPr>
              <a:t>бесконт</a:t>
            </a: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.)</a:t>
            </a:r>
          </a:p>
        </p:txBody>
      </p:sp>
      <p:sp>
        <p:nvSpPr>
          <p:cNvPr id="25" name="Прямоугольник 7"/>
          <p:cNvSpPr/>
          <p:nvPr/>
        </p:nvSpPr>
        <p:spPr>
          <a:xfrm>
            <a:off x="7740352" y="3569744"/>
            <a:ext cx="1008112" cy="236767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 ИРГ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6448114" y="3530960"/>
            <a:ext cx="216024" cy="434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flipV="1">
            <a:off x="7960282" y="3861048"/>
            <a:ext cx="216024" cy="414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70" y="3604430"/>
            <a:ext cx="678765" cy="6409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756" y="3501008"/>
            <a:ext cx="802271" cy="5602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097579"/>
            <a:ext cx="522920" cy="3643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609792"/>
            <a:ext cx="549148" cy="3264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" y="994288"/>
            <a:ext cx="526353" cy="5708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6182"/>
            <a:ext cx="526353" cy="5708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664" y="3916693"/>
            <a:ext cx="478349" cy="4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Требования к метрологическим характеристикам ИК АСРК (окончание)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03963"/>
              </p:ext>
            </p:extLst>
          </p:nvPr>
        </p:nvGraphicFramePr>
        <p:xfrm>
          <a:off x="323528" y="1064121"/>
          <a:ext cx="4536504" cy="243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5938857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измерений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регистрируемых энергий, МэВ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0,06 – 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78360">
                <a:tc>
                  <a:txBody>
                    <a:bodyPr/>
                    <a:lstStyle/>
                    <a:p>
                      <a:pPr algn="l"/>
                      <a:endParaRPr lang="en-US" sz="1100" baseline="0" dirty="0" smtClean="0"/>
                    </a:p>
                    <a:p>
                      <a:pPr algn="l"/>
                      <a:r>
                        <a:rPr lang="ru-RU" sz="1100" baseline="0" dirty="0" smtClean="0"/>
                        <a:t>Погрешность</a:t>
                      </a:r>
                      <a:r>
                        <a:rPr lang="en-US" sz="1100" baseline="0" dirty="0" smtClean="0"/>
                        <a:t>*</a:t>
                      </a:r>
                      <a:r>
                        <a:rPr lang="ru-RU" sz="1100" baseline="0" dirty="0" smtClean="0"/>
                        <a:t>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10 –</a:t>
                      </a:r>
                      <a:r>
                        <a:rPr lang="en-US" sz="1100" dirty="0" smtClean="0"/>
                        <a:t> 50</a:t>
                      </a:r>
                      <a:endParaRPr lang="ru-RU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  <a:r>
                        <a:rPr lang="ru-RU" sz="1100" baseline="0" dirty="0" smtClean="0"/>
                        <a:t> (</a:t>
                      </a:r>
                      <a:r>
                        <a:rPr lang="ru-RU" sz="1100" dirty="0" smtClean="0"/>
                        <a:t>±50</a:t>
                      </a:r>
                      <a:r>
                        <a:rPr lang="ru-RU" sz="1100" baseline="0" dirty="0" smtClean="0"/>
                        <a:t> – 1 декада)</a:t>
                      </a:r>
                      <a:endParaRPr lang="ru-RU" sz="1100" dirty="0" smtClean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59832" y="6113070"/>
            <a:ext cx="5400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*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Указаны пределы </a:t>
            </a:r>
            <a:r>
              <a:rPr lang="ru-RU" sz="1100" b="1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допускаемой основной относительной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погрешности при 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P=0,95</a:t>
            </a:r>
            <a:endParaRPr lang="ru-RU" sz="1100" b="1" dirty="0">
              <a:solidFill>
                <a:srgbClr val="283E6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1187624" y="6165006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en-US" sz="7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вне значений СТО 1.1.1.04.001.1384-2017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662" y="6188298"/>
            <a:ext cx="50405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7"/>
          <p:cNvSpPr/>
          <p:nvPr/>
        </p:nvSpPr>
        <p:spPr>
          <a:xfrm>
            <a:off x="323528" y="1680065"/>
            <a:ext cx="1314400" cy="236767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МПД при МПА</a:t>
            </a:r>
            <a:endParaRPr lang="ru-RU" sz="1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20168"/>
              </p:ext>
            </p:extLst>
          </p:nvPr>
        </p:nvGraphicFramePr>
        <p:xfrm>
          <a:off x="323528" y="3555556"/>
          <a:ext cx="4536504" cy="2393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65938857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48403"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част.·см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·мин.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783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измерений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1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1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698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Диапазон регистрируемых энергий, МэВ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0,1 – 2,5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367564">
                <a:tc>
                  <a:txBody>
                    <a:bodyPr/>
                    <a:lstStyle/>
                    <a:p>
                      <a:pPr algn="l"/>
                      <a:r>
                        <a:rPr lang="ru-RU" sz="1100" baseline="0" dirty="0" smtClean="0"/>
                        <a:t>Погрешность</a:t>
                      </a:r>
                      <a:r>
                        <a:rPr lang="en-US" sz="1100" baseline="0" dirty="0" smtClean="0"/>
                        <a:t>*</a:t>
                      </a:r>
                      <a:r>
                        <a:rPr lang="ru-RU" sz="1100" baseline="0" dirty="0" smtClean="0"/>
                        <a:t>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±</a:t>
                      </a:r>
                      <a:r>
                        <a:rPr lang="en-US" sz="1000" dirty="0" smtClean="0"/>
                        <a:t>(19+10/N)</a:t>
                      </a:r>
                      <a:endParaRPr lang="ru-RU" sz="10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15" name="Прямоугольник 7"/>
          <p:cNvSpPr/>
          <p:nvPr/>
        </p:nvSpPr>
        <p:spPr>
          <a:xfrm>
            <a:off x="323528" y="4128337"/>
            <a:ext cx="1314400" cy="236767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ПП бета-частиц</a:t>
            </a:r>
            <a:endParaRPr lang="ru-RU" sz="1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82635"/>
              </p:ext>
            </p:extLst>
          </p:nvPr>
        </p:nvGraphicFramePr>
        <p:xfrm>
          <a:off x="4932040" y="1064122"/>
          <a:ext cx="3312368" cy="2420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2601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требования для АЭС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9851641"/>
                  </a:ext>
                </a:extLst>
              </a:tr>
              <a:tr h="580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НВ-2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Руппур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Аккую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58292351"/>
                  </a:ext>
                </a:extLst>
              </a:tr>
              <a:tr h="4107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3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3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1,5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58071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</a:t>
                      </a:r>
                      <a:r>
                        <a:rPr lang="ru-RU" sz="900" baseline="0" dirty="0" smtClean="0"/>
                        <a:t> нормируется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86203"/>
              </p:ext>
            </p:extLst>
          </p:nvPr>
        </p:nvGraphicFramePr>
        <p:xfrm>
          <a:off x="4932040" y="4526601"/>
          <a:ext cx="3312368" cy="1422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4168940969"/>
                    </a:ext>
                  </a:extLst>
                </a:gridCol>
                <a:gridCol w="819103">
                  <a:extLst>
                    <a:ext uri="{9D8B030D-6E8A-4147-A177-3AD203B41FA5}">
                      <a16:colId xmlns="" xmlns:a16="http://schemas.microsoft.com/office/drawing/2014/main" val="1459244878"/>
                    </a:ext>
                  </a:extLst>
                </a:gridCol>
                <a:gridCol w="837081"/>
                <a:gridCol w="792088"/>
              </a:tblGrid>
              <a:tr h="436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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230041"/>
                  </a:ext>
                </a:extLst>
              </a:tr>
              <a:tr h="573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100" kern="1200" baseline="300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1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1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46659"/>
                  </a:ext>
                </a:extLst>
              </a:tr>
              <a:tr h="412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Не</a:t>
                      </a:r>
                      <a:r>
                        <a:rPr lang="ru-RU" sz="900" baseline="0" dirty="0" smtClean="0"/>
                        <a:t> нормируется</a:t>
                      </a:r>
                      <a:endParaRPr lang="ru-RU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нормируется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±30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4161353"/>
                  </a:ext>
                </a:extLst>
              </a:tr>
            </a:tbl>
          </a:graphicData>
        </a:graphic>
      </p:graphicFrame>
      <p:sp>
        <p:nvSpPr>
          <p:cNvPr id="20" name="Прямоугольник 7"/>
          <p:cNvSpPr/>
          <p:nvPr/>
        </p:nvSpPr>
        <p:spPr>
          <a:xfrm>
            <a:off x="5857961" y="3833453"/>
            <a:ext cx="989536" cy="390655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</a:t>
            </a:r>
          </a:p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азота-16</a:t>
            </a:r>
          </a:p>
        </p:txBody>
      </p:sp>
      <p:sp>
        <p:nvSpPr>
          <p:cNvPr id="25" name="Прямоугольник 7"/>
          <p:cNvSpPr/>
          <p:nvPr/>
        </p:nvSpPr>
        <p:spPr>
          <a:xfrm>
            <a:off x="7740352" y="3569744"/>
            <a:ext cx="1110634" cy="236767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ОА натрия-24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6448114" y="3530960"/>
            <a:ext cx="216024" cy="434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flipV="1">
            <a:off x="7960282" y="3916693"/>
            <a:ext cx="216024" cy="4149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35" y="3650697"/>
            <a:ext cx="798848" cy="5734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01" y="1094308"/>
            <a:ext cx="842578" cy="53627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53" y="3569744"/>
            <a:ext cx="403465" cy="5585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521" y="3725134"/>
            <a:ext cx="1089422" cy="4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Типовые </a:t>
            </a: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требования к метрологическим характеристикам стационарных ИК АСРК на основе опыта реализации текущих проектов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26045"/>
              </p:ext>
            </p:extLst>
          </p:nvPr>
        </p:nvGraphicFramePr>
        <p:xfrm>
          <a:off x="467544" y="1340768"/>
          <a:ext cx="792088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018"/>
                <a:gridCol w="3029731"/>
                <a:gridCol w="2214131"/>
              </a:tblGrid>
              <a:tr h="36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Наименование </a:t>
                      </a:r>
                      <a:r>
                        <a:rPr lang="ru-RU" sz="1600" kern="1200" dirty="0" smtClean="0">
                          <a:effectLst/>
                        </a:rPr>
                        <a:t>контролируемых параметров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Диапазоны измерений</a:t>
                      </a: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Пределы </a:t>
                      </a:r>
                      <a:r>
                        <a:rPr lang="ru-RU" sz="1600" kern="1200" dirty="0">
                          <a:effectLst/>
                        </a:rPr>
                        <a:t>основной относительной погрешности, </a:t>
                      </a:r>
                      <a:r>
                        <a:rPr lang="ru-RU" sz="1600" kern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МАЭД гамма-излучения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-7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2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Зв/ч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ru-RU" sz="1600" kern="1200" dirty="0" smtClean="0">
                          <a:effectLst/>
                        </a:rPr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МПД гамма-излучения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-7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2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Гр/ч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ru-RU" sz="1600" kern="1200" dirty="0" smtClean="0">
                          <a:effectLst/>
                        </a:rPr>
                        <a:t>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МПД </a:t>
                      </a:r>
                      <a:r>
                        <a:rPr lang="ru-RU" sz="1600" kern="1200" dirty="0" smtClean="0">
                          <a:effectLst/>
                        </a:rPr>
                        <a:t>гамма-излучения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(для </a:t>
                      </a:r>
                      <a:r>
                        <a:rPr lang="ru-RU" sz="1600" kern="1200" dirty="0">
                          <a:effectLst/>
                        </a:rPr>
                        <a:t>аварийных условий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3,0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-3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5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Гр/ч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ru-RU" sz="1600" kern="1200" dirty="0" smtClean="0">
                          <a:effectLst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</a:t>
                      </a:r>
                      <a:r>
                        <a:rPr lang="en-US" sz="1600" kern="1200" dirty="0">
                          <a:effectLst/>
                        </a:rPr>
                        <a:t>I</a:t>
                      </a:r>
                      <a:r>
                        <a:rPr lang="ru-RU" sz="1600" kern="1200" baseline="30000" dirty="0">
                          <a:effectLst/>
                        </a:rPr>
                        <a:t>131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3,7 до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6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ru-RU" sz="1600" kern="1200" dirty="0" smtClean="0">
                          <a:effectLst/>
                        </a:rPr>
                        <a:t>30</a:t>
                      </a:r>
                      <a:endParaRPr lang="ru-RU" sz="1600" kern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 smtClean="0">
                        <a:effectLst/>
                      </a:endParaRPr>
                    </a:p>
                  </a:txBody>
                  <a:tcPr marL="38851" marR="38851" marT="0" marB="0" anchor="ctr"/>
                </a:tc>
              </a:tr>
              <a:tr h="72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радиоактивных аэрозолей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 альфа-излучению: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-2</a:t>
                      </a:r>
                      <a:r>
                        <a:rPr lang="ru-RU" sz="1600" kern="1200" dirty="0">
                          <a:effectLst/>
                        </a:rPr>
                        <a:t> до 2,0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5</a:t>
                      </a:r>
                      <a:r>
                        <a:rPr lang="ru-RU" sz="1600" kern="1200" dirty="0">
                          <a:effectLst/>
                        </a:rPr>
                        <a:t>, Бк/м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по </a:t>
                      </a:r>
                      <a:r>
                        <a:rPr lang="ru-RU" sz="1600" kern="1200" dirty="0">
                          <a:effectLst/>
                        </a:rPr>
                        <a:t>бета-излучению: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-1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6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ИРГ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4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13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en-US" sz="1600" kern="1200" dirty="0" smtClean="0">
                          <a:effectLst/>
                        </a:rPr>
                        <a:t>20</a:t>
                      </a:r>
                      <a:endParaRPr lang="ru-RU" sz="1600" kern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25084"/>
              </p:ext>
            </p:extLst>
          </p:nvPr>
        </p:nvGraphicFramePr>
        <p:xfrm>
          <a:off x="539552" y="1223773"/>
          <a:ext cx="7920880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018"/>
                <a:gridCol w="3747696"/>
                <a:gridCol w="1496166"/>
              </a:tblGrid>
              <a:tr h="36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Наименование контролируемых параметров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Диапазоны </a:t>
                      </a:r>
                      <a:r>
                        <a:rPr lang="ru-RU" sz="1600" kern="1200" dirty="0" smtClean="0">
                          <a:effectLst/>
                        </a:rPr>
                        <a:t>измерений</a:t>
                      </a: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Пределы основной относительной погрешности,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B050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ОА </a:t>
                      </a:r>
                      <a:r>
                        <a:rPr lang="ru-RU" sz="1600" kern="1200" dirty="0">
                          <a:effectLst/>
                        </a:rPr>
                        <a:t>жидкости (бесконтактный вариант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1,5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r>
                        <a:rPr lang="ru-RU" sz="1600" kern="1200" dirty="0">
                          <a:effectLst/>
                        </a:rPr>
                        <a:t> до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8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</a:t>
                      </a:r>
                      <a:r>
                        <a:rPr lang="en-US" sz="1600" kern="12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ОА жидкости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(проточный </a:t>
                      </a:r>
                      <a:r>
                        <a:rPr lang="ru-RU" sz="1600" kern="1200" dirty="0">
                          <a:effectLst/>
                        </a:rPr>
                        <a:t>вариант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2,5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r>
                        <a:rPr lang="ru-RU" sz="1600" kern="1200" dirty="0">
                          <a:effectLst/>
                        </a:rPr>
                        <a:t> до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8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ОА жидкости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(погружной </a:t>
                      </a:r>
                      <a:r>
                        <a:rPr lang="ru-RU" sz="1600" kern="1200" dirty="0">
                          <a:effectLst/>
                        </a:rPr>
                        <a:t>вариант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r>
                        <a:rPr lang="ru-RU" sz="1600" kern="1200" dirty="0">
                          <a:effectLst/>
                        </a:rPr>
                        <a:t> до 4,0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8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</a:t>
                      </a:r>
                      <a:r>
                        <a:rPr lang="en-US" sz="1600" kern="1200" dirty="0">
                          <a:effectLst/>
                        </a:rPr>
                        <a:t>N</a:t>
                      </a:r>
                      <a:r>
                        <a:rPr lang="ru-RU" sz="1600" kern="1200" baseline="30000" dirty="0" smtClean="0">
                          <a:effectLst/>
                        </a:rPr>
                        <a:t>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1,5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r>
                        <a:rPr lang="ru-RU" sz="1600" kern="1200" dirty="0">
                          <a:effectLst/>
                        </a:rPr>
                        <a:t> до 3,7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8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24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ОА </a:t>
                      </a:r>
                      <a:r>
                        <a:rPr lang="en-US" sz="1600" kern="1200" dirty="0">
                          <a:effectLst/>
                        </a:rPr>
                        <a:t>Na</a:t>
                      </a:r>
                      <a:r>
                        <a:rPr lang="ru-RU" sz="1600" kern="1200" baseline="30000" dirty="0">
                          <a:effectLst/>
                        </a:rPr>
                        <a:t>24</a:t>
                      </a:r>
                      <a:r>
                        <a:rPr lang="ru-RU" sz="1600" kern="1200" dirty="0">
                          <a:effectLst/>
                        </a:rPr>
                        <a:t> в солевом </a:t>
                      </a:r>
                      <a:r>
                        <a:rPr lang="ru-RU" sz="1600" kern="1200" dirty="0" smtClean="0">
                          <a:effectLst/>
                        </a:rPr>
                        <a:t>остатке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5,0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3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10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r>
                        <a:rPr lang="ru-RU" sz="1600" kern="1200" dirty="0" smtClean="0">
                          <a:effectLst/>
                        </a:rPr>
                        <a:t>Бк/м</a:t>
                      </a:r>
                      <a:r>
                        <a:rPr lang="ru-RU" sz="1600" kern="1200" baseline="300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</a:t>
                      </a: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Индивидуальный эквивалент дозы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5,0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-5</a:t>
                      </a:r>
                      <a:r>
                        <a:rPr lang="ru-RU" sz="1600" kern="1200" dirty="0">
                          <a:effectLst/>
                        </a:rPr>
                        <a:t> до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1</a:t>
                      </a:r>
                      <a:r>
                        <a:rPr lang="ru-RU" sz="1600" kern="1200" dirty="0">
                          <a:effectLst/>
                        </a:rPr>
                        <a:t>, Зв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(рентгеновское и </a:t>
                      </a:r>
                      <a:r>
                        <a:rPr lang="ru-RU" sz="1600" kern="1200" dirty="0" smtClean="0">
                          <a:effectLst/>
                        </a:rPr>
                        <a:t>гамма-излучение)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±15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Плотность потока бета-частиц с поверхности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от 1,0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0</a:t>
                      </a:r>
                      <a:r>
                        <a:rPr lang="ru-RU" sz="1600" kern="1200" dirty="0">
                          <a:effectLst/>
                        </a:rPr>
                        <a:t> до 1,5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10</a:t>
                      </a:r>
                      <a:r>
                        <a:rPr lang="ru-RU" sz="1600" kern="1200" baseline="30000" dirty="0">
                          <a:effectLst/>
                        </a:rPr>
                        <a:t>4</a:t>
                      </a:r>
                      <a:r>
                        <a:rPr lang="ru-RU" sz="1600" kern="1200" dirty="0">
                          <a:effectLst/>
                        </a:rPr>
                        <a:t>,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част.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см</a:t>
                      </a:r>
                      <a:r>
                        <a:rPr lang="ru-RU" sz="1600" kern="1200" baseline="30000" dirty="0">
                          <a:effectLst/>
                        </a:rPr>
                        <a:t>-2</a:t>
                      </a:r>
                      <a:r>
                        <a:rPr lang="ru-RU" sz="1600" kern="1200" dirty="0">
                          <a:effectLst/>
                          <a:sym typeface="Wingdings 2" panose="05020102010507070707" pitchFamily="18" charset="2"/>
                        </a:rPr>
                        <a:t></a:t>
                      </a:r>
                      <a:r>
                        <a:rPr lang="ru-RU" sz="1600" kern="1200" dirty="0">
                          <a:effectLst/>
                        </a:rPr>
                        <a:t>мин.</a:t>
                      </a:r>
                      <a:r>
                        <a:rPr lang="ru-RU" sz="1600" kern="1200" baseline="30000" dirty="0">
                          <a:effectLst/>
                        </a:rPr>
                        <a:t>-</a:t>
                      </a:r>
                      <a:r>
                        <a:rPr lang="ru-RU" sz="1600" kern="1200" baseline="300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±30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Типовые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>
                <a:latin typeface="Arial" charset="0"/>
                <a:ea typeface="Arial" charset="0"/>
                <a:cs typeface="Arial" charset="0"/>
              </a:rPr>
              <a:t>требования к метрологическим характеристикам стационарных ИК АСРК на основе опыта реализации текущих проектов (окончание)</a:t>
            </a:r>
          </a:p>
        </p:txBody>
      </p:sp>
    </p:spTree>
    <p:extLst>
      <p:ext uri="{BB962C8B-B14F-4D97-AF65-F5344CB8AC3E}">
        <p14:creationId xmlns:p14="http://schemas.microsoft.com/office/powerpoint/2010/main" val="31692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130170"/>
            <a:ext cx="806489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Проведение обоснования и оптимизации объема РК позволяет сократить количество ИК до 30% без ухудшения качества и надежности АСРК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66850"/>
              </p:ext>
            </p:extLst>
          </p:nvPr>
        </p:nvGraphicFramePr>
        <p:xfrm>
          <a:off x="395536" y="1064121"/>
          <a:ext cx="8496944" cy="503324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12368"/>
                <a:gridCol w="648072"/>
                <a:gridCol w="1080120"/>
                <a:gridCol w="864096"/>
                <a:gridCol w="792088"/>
                <a:gridCol w="864096"/>
                <a:gridCol w="936104"/>
              </a:tblGrid>
              <a:tr h="34225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Контролируемый параметр</a:t>
                      </a: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ИК в п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роекте АЭС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55" marR="63955" marT="0" marB="0" anchor="ctr">
                    <a:solidFill>
                      <a:srgbClr val="00B050"/>
                    </a:solidFill>
                  </a:tcPr>
                </a:tc>
              </a:tr>
              <a:tr h="108652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НВ-2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300" dirty="0" err="1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Руппур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300" dirty="0" err="1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Аккую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Курская-2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БРЕСТ-ОД-300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БРЕСТ-ОД-300 (</a:t>
                      </a:r>
                      <a:r>
                        <a:rPr lang="ru-RU" sz="1300" dirty="0" err="1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МПД гамма-излучения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МАЭД гамма-излучения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43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МПД гамма-излучения 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</a:rPr>
                        <a:t>при</a:t>
                      </a:r>
                      <a:r>
                        <a:rPr lang="ru-RU" sz="1300" baseline="0" dirty="0" smtClean="0">
                          <a:effectLst/>
                          <a:latin typeface="Rosatom" panose="020B0503040504020204"/>
                        </a:rPr>
                        <a:t> МПА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МАЭД нейтронного излучения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300" baseline="30000" dirty="0">
                          <a:effectLst/>
                          <a:latin typeface="Rosatom" panose="020B0503040504020204"/>
                        </a:rPr>
                        <a:t>131</a:t>
                      </a:r>
                      <a:r>
                        <a:rPr lang="en-US" sz="1300" dirty="0">
                          <a:effectLst/>
                        </a:rPr>
                        <a:t>I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ОА ИРГ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ОА аэрозолей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</a:rPr>
                        <a:t>жидкости (погружной)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34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</a:rPr>
                        <a:t>жидкости (проточный)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  <a:tr h="43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Rosatom" panose="020B0503040504020204"/>
                        </a:rPr>
                        <a:t>Блок светозвуковой </a:t>
                      </a:r>
                      <a:r>
                        <a:rPr lang="ru-RU" sz="1300" dirty="0" smtClean="0">
                          <a:effectLst/>
                          <a:latin typeface="Rosatom" panose="020B0503040504020204"/>
                        </a:rPr>
                        <a:t>сигнализации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3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5 – Оптимизация объема радиационного контроля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200626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Отмечается тенденция, когда в основу проектных требований к техническим характеристикам ИК АСРК ложатся не параметры</a:t>
            </a:r>
            <a:r>
              <a:rPr lang="en-US" sz="1600" dirty="0" smtClean="0"/>
              <a:t>, </a:t>
            </a:r>
            <a:r>
              <a:rPr lang="ru-RU" sz="1600" dirty="0" smtClean="0"/>
              <a:t>соответствующие расчетам радиационных величин</a:t>
            </a:r>
            <a:r>
              <a:rPr lang="en-US" sz="1600" dirty="0" smtClean="0"/>
              <a:t>, </a:t>
            </a:r>
            <a:r>
              <a:rPr lang="ru-RU" sz="1600" dirty="0" smtClean="0"/>
              <a:t>а параметры конкретных производителей оборудования</a:t>
            </a:r>
            <a:r>
              <a:rPr lang="ru-RU" sz="1600" dirty="0"/>
              <a:t>.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ряде случаев проектные требования по диапазону и точности измерений превышают потребность, обусловленную параметрами технологических процессов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ru-RU" sz="1600" dirty="0"/>
              <a:t>и не подтверждаются физическими </a:t>
            </a:r>
            <a:r>
              <a:rPr lang="ru-RU" sz="1600" dirty="0" smtClean="0"/>
              <a:t>расчетами</a:t>
            </a:r>
            <a:r>
              <a:rPr lang="en-US" sz="1600" dirty="0" smtClean="0"/>
              <a:t>,</a:t>
            </a:r>
            <a:r>
              <a:rPr lang="ru-RU" sz="1600" dirty="0" smtClean="0"/>
              <a:t> т.е. являются избыточными.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Избыточность требований к метрологическим характеристикам отдельных измерительных каналов ухудшает эксплуатационные возможности системы АСРК </a:t>
            </a:r>
            <a:r>
              <a:rPr lang="ru-RU" sz="1600" dirty="0"/>
              <a:t>в</a:t>
            </a:r>
            <a:r>
              <a:rPr lang="ru-RU" sz="1600" dirty="0" smtClean="0"/>
              <a:t> целом, требует дополнительных затрат на приобретение и использование оборудования (включая поверочные установки, эталоны, образцовые ИИИ) и существенно ограничивает типизацию и унификацию технических решений как в пределах одного проекта, так и между проектами-аналогами.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56084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Имеются существенные предпосылки для оптимизации комплекса требований к объему радиационного контроля для обеспечения унификации и типизации ПТС в рамках реализации перспективных проектов создания и ввода в действие АСРК АЭС в РФ и за рубежом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8159"/>
            <a:ext cx="7128792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6 – Проектирование АСРК на базе аналогов оборудования и реализованных проектов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656184" cy="52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157192"/>
            <a:ext cx="756084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повышения эффективности реализации проектов АСРК назрела необходимость </a:t>
            </a:r>
            <a:r>
              <a:rPr lang="ru-RU" dirty="0"/>
              <a:t>на основании РБ-152-18 </a:t>
            </a:r>
            <a:r>
              <a:rPr lang="ru-RU" dirty="0" smtClean="0"/>
              <a:t>внесения изменений в НП-001-15</a:t>
            </a:r>
            <a:r>
              <a:rPr lang="en-US" dirty="0" smtClean="0"/>
              <a:t>, </a:t>
            </a:r>
            <a:r>
              <a:rPr lang="ru-RU" dirty="0" smtClean="0"/>
              <a:t>касающихся классификации оборудования АСРК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8159"/>
            <a:ext cx="7128792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7 – Отнесение всего оборудования АСРК   к классу безопасности 3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496" y="1118726"/>
            <a:ext cx="82051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новых проектах АЭС </a:t>
            </a:r>
            <a:r>
              <a:rPr lang="ru-RU" sz="1600" dirty="0" err="1" smtClean="0"/>
              <a:t>Генпроектировщиком</a:t>
            </a:r>
            <a:r>
              <a:rPr lang="ru-RU" sz="1600" dirty="0" smtClean="0"/>
              <a:t> установлен </a:t>
            </a:r>
            <a:r>
              <a:rPr lang="ru-RU" sz="1600" b="1" dirty="0" smtClean="0"/>
              <a:t>класс безопасности 3 </a:t>
            </a:r>
            <a:r>
              <a:rPr lang="ru-RU" sz="1600" b="1" dirty="0"/>
              <a:t>для оборудования ИДК</a:t>
            </a:r>
            <a:r>
              <a:rPr lang="en-US" sz="1600" b="1" dirty="0"/>
              <a:t>, </a:t>
            </a:r>
            <a:r>
              <a:rPr lang="ru-RU" sz="1600" b="1" dirty="0"/>
              <a:t>ПЭК и РКЗ</a:t>
            </a:r>
            <a:r>
              <a:rPr lang="ru-RU" sz="1600" dirty="0"/>
              <a:t> </a:t>
            </a:r>
            <a:r>
              <a:rPr lang="ru-RU" sz="1600" dirty="0" smtClean="0"/>
              <a:t>(включая импортное оборудование)</a:t>
            </a:r>
            <a:r>
              <a:rPr lang="en-US" sz="1600" dirty="0" smtClean="0"/>
              <a:t>,</a:t>
            </a:r>
            <a:r>
              <a:rPr lang="ru-RU" sz="1600" dirty="0" smtClean="0"/>
              <a:t> а также для системных комплектов (ЗИП</a:t>
            </a:r>
            <a:r>
              <a:rPr lang="en-US" sz="1600" dirty="0" smtClean="0"/>
              <a:t>, </a:t>
            </a:r>
            <a:r>
              <a:rPr lang="ru-RU" sz="1600" dirty="0" smtClean="0"/>
              <a:t>КМЧ</a:t>
            </a:r>
            <a:r>
              <a:rPr lang="en-US" sz="1600" dirty="0" smtClean="0"/>
              <a:t>, </a:t>
            </a:r>
            <a:r>
              <a:rPr lang="ru-RU" sz="1600" dirty="0" smtClean="0"/>
              <a:t>расходных материалов и пр.)</a:t>
            </a:r>
            <a:r>
              <a:rPr lang="en-US" sz="1600" dirty="0" smtClean="0"/>
              <a:t>, </a:t>
            </a:r>
            <a:r>
              <a:rPr lang="ru-RU" sz="1600" dirty="0" smtClean="0"/>
              <a:t>из чего вытекает необходимость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оформления планов </a:t>
            </a:r>
            <a:r>
              <a:rPr lang="ru-RU" sz="1600" dirty="0"/>
              <a:t>качества в рамках полного цикла изготовления;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оформление Решений </a:t>
            </a:r>
            <a:r>
              <a:rPr lang="ru-RU" sz="1600" dirty="0"/>
              <a:t>о применении импортных комплектующих (РОП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ертификацию (ре-сертификацию) продукции по действующим НТД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проведения </a:t>
            </a:r>
            <a:r>
              <a:rPr lang="ru-RU" sz="1600" dirty="0"/>
              <a:t>испытаний, в </a:t>
            </a:r>
            <a:r>
              <a:rPr lang="ru-RU" sz="1600" dirty="0" smtClean="0"/>
              <a:t>том числе </a:t>
            </a:r>
            <a:r>
              <a:rPr lang="ru-RU" sz="1600" dirty="0"/>
              <a:t>на </a:t>
            </a:r>
            <a:r>
              <a:rPr lang="ru-RU" sz="1600" dirty="0" smtClean="0"/>
              <a:t>сейсмостойкость </a:t>
            </a:r>
            <a:r>
              <a:rPr lang="ru-RU" sz="1600" dirty="0"/>
              <a:t>и </a:t>
            </a:r>
            <a:r>
              <a:rPr lang="ru-RU" sz="1600" dirty="0" smtClean="0"/>
              <a:t>электромагнитную</a:t>
            </a:r>
            <a:r>
              <a:rPr lang="ru-RU" sz="1600" dirty="0"/>
              <a:t> </a:t>
            </a:r>
            <a:r>
              <a:rPr lang="ru-RU" sz="1600" dirty="0" smtClean="0"/>
              <a:t>совместимость </a:t>
            </a:r>
            <a:r>
              <a:rPr lang="ru-RU" sz="1600" dirty="0"/>
              <a:t>по группе IV ГОСТ 32137-2013 (жесткая электромагнитная </a:t>
            </a:r>
            <a:r>
              <a:rPr lang="ru-RU" sz="1600" dirty="0" smtClean="0"/>
              <a:t>обстановка)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Выполнение перечисленных требований приводит к значительному увеличению сроков и стоимости реализации проектов</a:t>
            </a:r>
            <a:r>
              <a:rPr lang="en-US" sz="1600" dirty="0" smtClean="0"/>
              <a:t>, </a:t>
            </a:r>
            <a:r>
              <a:rPr lang="ru-RU" sz="1600" dirty="0" smtClean="0"/>
              <a:t>а в ряде случаев не может быть обеспечено в принципе.</a:t>
            </a:r>
          </a:p>
          <a:p>
            <a:r>
              <a:rPr lang="ru-RU" sz="1600" dirty="0" smtClean="0"/>
              <a:t>Входящие в состав АСРК технические </a:t>
            </a:r>
            <a:r>
              <a:rPr lang="ru-RU" sz="1600" dirty="0"/>
              <a:t>средства оперативного контроля, лабораторного анализа и ИДК </a:t>
            </a:r>
            <a:r>
              <a:rPr lang="ru-RU" sz="1600" dirty="0" smtClean="0"/>
              <a:t>не востребованы для оперативного управления АЭС</a:t>
            </a:r>
            <a:r>
              <a:rPr lang="ru-RU" sz="1600" dirty="0"/>
              <a:t>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ru-RU" sz="1600" dirty="0" smtClean="0"/>
              <a:t>не оказывают влияние на принятие решений</a:t>
            </a:r>
            <a:r>
              <a:rPr lang="en-US" sz="1600" dirty="0" smtClean="0"/>
              <a:t>, </a:t>
            </a:r>
            <a:r>
              <a:rPr lang="ru-RU" sz="1600" dirty="0" smtClean="0"/>
              <a:t>важных для ее безопасности.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24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8680" y="268159"/>
            <a:ext cx="756084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8 – Повышение вариативности применения оборудования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090" y="1064121"/>
            <a:ext cx="8562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Распространенной практикой является</a:t>
            </a:r>
            <a:r>
              <a:rPr lang="ru-RU" sz="1600" b="1" dirty="0" smtClean="0"/>
              <a:t> </a:t>
            </a:r>
            <a:r>
              <a:rPr lang="ru-RU" sz="1600" b="1" dirty="0"/>
              <a:t>о</a:t>
            </a:r>
            <a:r>
              <a:rPr lang="ru-RU" sz="1600" b="1" dirty="0" smtClean="0"/>
              <a:t>тсутствие рабочей документации на АСРК к моменту запуска производства</a:t>
            </a:r>
            <a:r>
              <a:rPr lang="en-US" sz="1600" dirty="0" smtClean="0"/>
              <a:t>,</a:t>
            </a:r>
            <a:r>
              <a:rPr lang="ru-RU" sz="1600" dirty="0" smtClean="0"/>
              <a:t> при которой отсутствуют поставочные спецификации с конкретными типами и марками оборудования</a:t>
            </a:r>
            <a:r>
              <a:rPr lang="en-US" sz="1600" dirty="0" smtClean="0"/>
              <a:t>, </a:t>
            </a:r>
            <a:r>
              <a:rPr lang="ru-RU" sz="1600" dirty="0" smtClean="0"/>
              <a:t>не согласованы ЧТЗ на программно-технические комплексы</a:t>
            </a:r>
            <a:r>
              <a:rPr lang="en-US" sz="1600" dirty="0" smtClean="0"/>
              <a:t>, </a:t>
            </a:r>
            <a:r>
              <a:rPr lang="ru-RU" sz="1600" dirty="0" smtClean="0"/>
              <a:t>в спецификациях не учтено до 30% необходимого оборудования.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86357"/>
              </p:ext>
            </p:extLst>
          </p:nvPr>
        </p:nvGraphicFramePr>
        <p:xfrm>
          <a:off x="258090" y="2204864"/>
          <a:ext cx="8634390" cy="1016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2730"/>
                <a:gridCol w="646360"/>
                <a:gridCol w="577151"/>
                <a:gridCol w="658999"/>
                <a:gridCol w="591595"/>
                <a:gridCol w="577752"/>
                <a:gridCol w="658999"/>
                <a:gridCol w="660804"/>
              </a:tblGrid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Подсистемы </a:t>
                      </a:r>
                      <a:r>
                        <a:rPr lang="ru-RU" sz="1000" baseline="30000" dirty="0" smtClean="0">
                          <a:effectLst/>
                        </a:rPr>
                        <a:t>1)</a:t>
                      </a:r>
                      <a:endParaRPr lang="ru-RU" sz="1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РТК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РКП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РКЗ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АСИДК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ПЭК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</a:tr>
              <a:tr h="169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Получены технические требования на оборудование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+/-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+/-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+/-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</a:tr>
              <a:tr h="338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Определены </a:t>
                      </a:r>
                      <a:r>
                        <a:rPr lang="ru-RU" sz="1000" dirty="0" smtClean="0">
                          <a:effectLst/>
                        </a:rPr>
                        <a:t>типы</a:t>
                      </a:r>
                      <a:r>
                        <a:rPr lang="ru-RU" sz="1000" baseline="0" dirty="0" smtClean="0">
                          <a:effectLst/>
                        </a:rPr>
                        <a:t> и марки</a:t>
                      </a:r>
                      <a:r>
                        <a:rPr lang="ru-RU" sz="1000" dirty="0" smtClean="0">
                          <a:effectLst/>
                        </a:rPr>
                        <a:t> оборудования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</a:tr>
              <a:tr h="338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Степень готовности актуального перечня </a:t>
                      </a:r>
                      <a:r>
                        <a:rPr lang="ru-RU" sz="1000" dirty="0">
                          <a:effectLst/>
                        </a:rPr>
                        <a:t>измерительных </a:t>
                      </a:r>
                      <a:r>
                        <a:rPr lang="ru-RU" sz="1000" dirty="0" smtClean="0">
                          <a:effectLst/>
                        </a:rPr>
                        <a:t>каналов</a:t>
                      </a:r>
                      <a:r>
                        <a:rPr lang="ru-RU" sz="1000" baseline="0" dirty="0" smtClean="0">
                          <a:effectLst/>
                        </a:rPr>
                        <a:t> по </a:t>
                      </a:r>
                      <a:r>
                        <a:rPr lang="ru-RU" sz="1000" dirty="0" smtClean="0">
                          <a:effectLst/>
                        </a:rPr>
                        <a:t>уточненной проектной потребности</a:t>
                      </a:r>
                      <a:r>
                        <a:rPr lang="ru-RU" sz="1000" baseline="0" dirty="0" smtClean="0">
                          <a:effectLst/>
                        </a:rPr>
                        <a:t> (спецификация)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40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50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60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40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69" marR="59369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8680" y="6420746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baseline="30000" dirty="0" smtClean="0"/>
              <a:t>) </a:t>
            </a:r>
            <a:r>
              <a:rPr lang="ru-RU" sz="1000" dirty="0" smtClean="0"/>
              <a:t>Приведена информация о фактической готовности проектно-сметной документации по проекту АСРК для АЭС «</a:t>
            </a:r>
            <a:r>
              <a:rPr lang="ru-RU" sz="1000" dirty="0" err="1" smtClean="0"/>
              <a:t>Аккую</a:t>
            </a:r>
            <a:r>
              <a:rPr lang="ru-RU" sz="1000" dirty="0" smtClean="0"/>
              <a:t>» по состоянию на 01.01.2022</a:t>
            </a:r>
            <a:endParaRPr lang="ru-RU" sz="1000" dirty="0"/>
          </a:p>
        </p:txBody>
      </p:sp>
      <p:sp>
        <p:nvSpPr>
          <p:cNvPr id="13" name="TextBox 38"/>
          <p:cNvSpPr txBox="1"/>
          <p:nvPr/>
        </p:nvSpPr>
        <p:spPr>
          <a:xfrm>
            <a:off x="267801" y="5527574"/>
            <a:ext cx="819263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pPr algn="l"/>
            <a:r>
              <a:rPr lang="ru-RU" dirty="0" smtClean="0"/>
              <a:t>Основным критерием конкурентоспособности в сложившихся условиях является вариативность применения оборудования в составе ИК при выполнении проектных требований по оценке соответствия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2296" y="3254271"/>
            <a:ext cx="8202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Вариативность обеспечивается за счёт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оответствия современному комплексу требований</a:t>
            </a:r>
            <a:r>
              <a:rPr lang="en-US" sz="1600" dirty="0" smtClean="0"/>
              <a:t>, </a:t>
            </a:r>
            <a:r>
              <a:rPr lang="ru-RU" sz="1600" dirty="0" smtClean="0"/>
              <a:t>предъявляемых к системам радиационного контроля</a:t>
            </a:r>
            <a:r>
              <a:rPr lang="en-US" sz="1600" dirty="0" smtClean="0"/>
              <a:t>, </a:t>
            </a:r>
            <a:r>
              <a:rPr lang="ru-RU" sz="1600" dirty="0" smtClean="0"/>
              <a:t>международным и национальным стандартам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аличия развитой диагностики работоспособности оборудования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</a:t>
            </a:r>
            <a:r>
              <a:rPr lang="ru-RU" sz="1600" dirty="0" smtClean="0"/>
              <a:t>ибкости и масштабируемости архитектуры АСРК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рограммно-аппаратного взаимодействия с внешними системами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озможности адаптации под объект использования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окращения массы</a:t>
            </a:r>
            <a:r>
              <a:rPr lang="en-US" sz="1600" dirty="0" smtClean="0"/>
              <a:t>, </a:t>
            </a:r>
            <a:r>
              <a:rPr lang="ru-RU" sz="1600" dirty="0" smtClean="0"/>
              <a:t>габаритных размеров</a:t>
            </a:r>
            <a:r>
              <a:rPr lang="ru-RU" sz="1600" dirty="0"/>
              <a:t>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ru-RU" sz="1600" dirty="0" smtClean="0"/>
              <a:t>потребляемой мощности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</a:t>
            </a:r>
            <a:r>
              <a:rPr lang="ru-RU" sz="1600" dirty="0" smtClean="0"/>
              <a:t>окализации выпуска на собственном производстве</a:t>
            </a:r>
            <a:r>
              <a:rPr lang="en-US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9244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84076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Характеристика АСРК</a:t>
            </a:r>
            <a:endParaRPr lang="ru-RU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31" y="108863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Автоматизированная система радиационного контроля (</a:t>
            </a:r>
            <a:r>
              <a:rPr lang="ru-RU" sz="1600" b="1" dirty="0" smtClean="0"/>
              <a:t>АСРК</a:t>
            </a:r>
            <a:r>
              <a:rPr lang="ru-RU" sz="1600" dirty="0" smtClean="0"/>
              <a:t>) – основной инструмент, обеспечивающий </a:t>
            </a:r>
            <a:r>
              <a:rPr lang="ru-RU" sz="1600" dirty="0"/>
              <a:t>радиационную безопасность </a:t>
            </a:r>
            <a:r>
              <a:rPr lang="ru-RU" sz="1600" dirty="0" smtClean="0"/>
              <a:t>АЭС, предназначенный </a:t>
            </a:r>
            <a:r>
              <a:rPr lang="ru-RU" sz="1600" dirty="0"/>
              <a:t>для получения, сбора, обработки, регистрации и представления информации о параметрах, характеризующих радиационное состояние энергоблоков и </a:t>
            </a:r>
            <a:r>
              <a:rPr lang="ru-RU" sz="1600" dirty="0" err="1"/>
              <a:t>общестанционных</a:t>
            </a:r>
            <a:r>
              <a:rPr lang="ru-RU" sz="1600" dirty="0"/>
              <a:t> сооружений АЭС и окружающей среды при всех режимах работы энергоблоков, включая проектные аварии, а также о состоянии энергоблоков при выводе из эксплуатации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4404" r="2331" b="39410"/>
          <a:stretch/>
        </p:blipFill>
        <p:spPr>
          <a:xfrm>
            <a:off x="611560" y="2979113"/>
            <a:ext cx="5079820" cy="2055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02045"/>
            <a:ext cx="2890984" cy="2564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157192"/>
            <a:ext cx="54006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Количество аналоговых и дискретных сигналов в АСРК составляет от 7 до 15 % от общего количества сигналов в АСУ ТП АЭС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337929" y="6088211"/>
            <a:ext cx="8762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В настоящем докладе рассматривается реализация АСРК для АЭС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при этом большинство выводов применима и к другим ОИАЭ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Внедрение </a:t>
            </a:r>
            <a:r>
              <a:rPr lang="ru-RU" sz="1600" dirty="0"/>
              <a:t>методов спектрометрического анализа в состав устройств детектирования </a:t>
            </a:r>
            <a:r>
              <a:rPr lang="ru-RU" sz="1600" dirty="0" smtClean="0"/>
              <a:t>технологических сред, </a:t>
            </a:r>
            <a:r>
              <a:rPr lang="ru-RU" sz="1600" dirty="0"/>
              <a:t>помимо измерения парциальных ОА реперных радионуклидов, позволяет повысить качество измерительной информации посредством учета удельного состава контролируемых сред при расчете суммарной </a:t>
            </a:r>
            <a:r>
              <a:rPr lang="ru-RU" sz="1600" dirty="0" smtClean="0"/>
              <a:t>ОА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Цифровая обработка сигналов детекторов ионизирующих излучений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Применение методов цифрового моделирования и проектирования</a:t>
            </a:r>
            <a:r>
              <a:rPr lang="ru-RU" sz="1600" baseline="30000" dirty="0" smtClean="0"/>
              <a:t>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Компенсация внешнего фона различными программно-аппаратными методами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влияния сорбции на внутренних поверхностях измерительных объемов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</a:rPr>
              <a:t>Наращивание функций самодиагностики и информационно-аналитических функций</a:t>
            </a:r>
            <a:endParaRPr lang="ru-RU" sz="1600" dirty="0">
              <a:effectLst/>
            </a:endParaRPr>
          </a:p>
        </p:txBody>
      </p:sp>
      <p:pic>
        <p:nvPicPr>
          <p:cNvPr id="10" name="Рисунок 9" descr="Какой-то БДАС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941873"/>
            <a:ext cx="1885950" cy="2146338"/>
          </a:xfrm>
          <a:prstGeom prst="rect">
            <a:avLst/>
          </a:prstGeom>
        </p:spPr>
      </p:pic>
      <p:pic>
        <p:nvPicPr>
          <p:cNvPr id="11" name="Рисунок 10" descr="Какой-то БДА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539942"/>
            <a:ext cx="1615773" cy="175183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49877" b="4182"/>
          <a:stretch/>
        </p:blipFill>
        <p:spPr bwMode="auto">
          <a:xfrm>
            <a:off x="467544" y="3573016"/>
            <a:ext cx="5053965" cy="2717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06" y="5202855"/>
            <a:ext cx="1904117" cy="1299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6415145"/>
            <a:ext cx="6491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/>
              <a:t>1</a:t>
            </a:r>
            <a:r>
              <a:rPr lang="ru-RU" sz="1000" baseline="30000" dirty="0" smtClean="0"/>
              <a:t>) </a:t>
            </a:r>
            <a:r>
              <a:rPr lang="ru-RU" sz="1000" dirty="0" smtClean="0"/>
              <a:t>В настоящее время</a:t>
            </a:r>
            <a:r>
              <a:rPr lang="ru-RU" sz="1000" dirty="0"/>
              <a:t> </a:t>
            </a:r>
            <a:r>
              <a:rPr lang="ru-RU" sz="1000" dirty="0" smtClean="0"/>
              <a:t>в отрасли используется 36 программных пакетов для цифрового моделирования и проектирования по направлению ядерного приборостроения</a:t>
            </a:r>
            <a:endParaRPr lang="ru-RU" sz="10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8680" y="268159"/>
            <a:ext cx="756084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9 – Применение новых технологий ядерного приборостроения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064976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производстве оборудования основной объем сборочных единиц изготавливается </a:t>
            </a:r>
            <a:r>
              <a:rPr lang="ru-RU" sz="1600" dirty="0" smtClean="0"/>
              <a:t>с техническим контролем </a:t>
            </a:r>
            <a:r>
              <a:rPr lang="ru-RU" sz="1600" dirty="0"/>
              <a:t>в процессе </a:t>
            </a:r>
            <a:r>
              <a:rPr lang="ru-RU" sz="1600" b="1" dirty="0"/>
              <a:t>приемки</a:t>
            </a:r>
            <a:r>
              <a:rPr lang="ru-RU" sz="1600" dirty="0"/>
              <a:t>. </a:t>
            </a:r>
            <a:r>
              <a:rPr lang="ru-RU" sz="1600" dirty="0" smtClean="0"/>
              <a:t>Процедуры согласования документации и оценки соответствия чрезвычайно </a:t>
            </a:r>
            <a:r>
              <a:rPr lang="ru-RU" sz="1600" b="1" dirty="0" smtClean="0"/>
              <a:t>осложнены</a:t>
            </a:r>
            <a:r>
              <a:rPr lang="ru-RU" sz="1600" dirty="0" smtClean="0"/>
              <a:t> и </a:t>
            </a:r>
            <a:r>
              <a:rPr lang="ru-RU" sz="1600" b="1" dirty="0" smtClean="0"/>
              <a:t>забюрократизированы</a:t>
            </a:r>
            <a:r>
              <a:rPr lang="ru-RU" sz="1600" dirty="0" smtClean="0"/>
              <a:t>. Стабильность </a:t>
            </a:r>
            <a:r>
              <a:rPr lang="ru-RU" sz="1600" dirty="0"/>
              <a:t>технологии обеспечивается за счет оценки соответствия законченных изделий, что </a:t>
            </a:r>
            <a:r>
              <a:rPr lang="ru-RU" sz="1600" dirty="0" smtClean="0"/>
              <a:t>не должно приводить </a:t>
            </a:r>
            <a:r>
              <a:rPr lang="ru-RU" sz="1600" dirty="0"/>
              <a:t>к сокращению набора их функций («упрощению»).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 вынужденной </a:t>
            </a:r>
            <a:r>
              <a:rPr lang="ru-RU" sz="1600" b="1" dirty="0" smtClean="0"/>
              <a:t>адаптации</a:t>
            </a:r>
            <a:r>
              <a:rPr lang="ru-RU" sz="1600" dirty="0" smtClean="0"/>
              <a:t> оборудования АСРК, изначально разработанного для других целей (неполные продуктовые линейки), </a:t>
            </a:r>
            <a:r>
              <a:rPr lang="ru-RU" sz="1600" dirty="0"/>
              <a:t>к требованиям </a:t>
            </a:r>
            <a:r>
              <a:rPr lang="ru-RU" sz="1600" dirty="0" smtClean="0"/>
              <a:t>проекта </a:t>
            </a:r>
            <a:r>
              <a:rPr lang="ru-RU" sz="1600" dirty="0"/>
              <a:t>АЭС </a:t>
            </a:r>
            <a:r>
              <a:rPr lang="ru-RU" sz="1600" dirty="0" smtClean="0"/>
              <a:t>возникают дополнительные модификации </a:t>
            </a:r>
            <a:r>
              <a:rPr lang="ru-RU" sz="1600" dirty="0"/>
              <a:t>одних и тех же приборов. </a:t>
            </a:r>
            <a:r>
              <a:rPr lang="ru-RU" sz="1600" dirty="0" smtClean="0"/>
              <a:t>Необходимо поддерживать </a:t>
            </a:r>
            <a:r>
              <a:rPr lang="ru-RU" sz="1600" dirty="0"/>
              <a:t>контроль версий</a:t>
            </a:r>
            <a:r>
              <a:rPr lang="ru-RU" sz="1600" dirty="0" smtClean="0"/>
              <a:t>, возможность верификации </a:t>
            </a:r>
            <a:r>
              <a:rPr lang="ru-RU" sz="1600" dirty="0"/>
              <a:t>и </a:t>
            </a:r>
            <a:r>
              <a:rPr lang="ru-RU" sz="1600" dirty="0" err="1" smtClean="0"/>
              <a:t>валидации</a:t>
            </a:r>
            <a:r>
              <a:rPr lang="ru-RU" sz="1600" dirty="0" smtClean="0"/>
              <a:t> </a:t>
            </a:r>
            <a:r>
              <a:rPr lang="ru-RU" sz="1600" dirty="0"/>
              <a:t>ПО, </a:t>
            </a:r>
            <a:r>
              <a:rPr lang="ru-RU" sz="1600" dirty="0" smtClean="0"/>
              <a:t>полностью исключить ошибки </a:t>
            </a:r>
            <a:r>
              <a:rPr lang="ru-RU" sz="1600" dirty="0"/>
              <a:t>конфигурации многоканальных систем.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 использовании </a:t>
            </a:r>
            <a:r>
              <a:rPr lang="ru-RU" sz="1600" dirty="0"/>
              <a:t>стандартных </a:t>
            </a:r>
            <a:r>
              <a:rPr lang="ru-RU" sz="1600" b="1" dirty="0"/>
              <a:t>общепромышленных компонентов</a:t>
            </a:r>
            <a:r>
              <a:rPr lang="ru-RU" sz="1600" dirty="0"/>
              <a:t>, выпускаемых для других отраслей промышленности (не для </a:t>
            </a:r>
            <a:r>
              <a:rPr lang="ru-RU" sz="1600" dirty="0" smtClean="0"/>
              <a:t>атомной) необходимо в случае смены </a:t>
            </a:r>
            <a:r>
              <a:rPr lang="ru-RU" sz="1600" dirty="0"/>
              <a:t>рыночной политики производителей </a:t>
            </a:r>
            <a:r>
              <a:rPr lang="ru-RU" sz="1600" dirty="0" smtClean="0"/>
              <a:t>сохранить </a:t>
            </a:r>
            <a:r>
              <a:rPr lang="ru-RU" sz="1600" dirty="0"/>
              <a:t>целостность спецификации.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Требуется поддерживать </a:t>
            </a:r>
            <a:r>
              <a:rPr lang="ru-RU" sz="1600" dirty="0"/>
              <a:t>в работоспособном состоянии </a:t>
            </a:r>
            <a:r>
              <a:rPr lang="ru-RU" sz="1600" b="1" dirty="0" smtClean="0"/>
              <a:t>ранее поставленную </a:t>
            </a:r>
            <a:r>
              <a:rPr lang="ru-RU" sz="1600" dirty="0" smtClean="0"/>
              <a:t>аппаратуру, </a:t>
            </a:r>
            <a:r>
              <a:rPr lang="ru-RU" sz="1600" dirty="0"/>
              <a:t>а также </a:t>
            </a:r>
            <a:r>
              <a:rPr lang="ru-RU" sz="1600" dirty="0" smtClean="0"/>
              <a:t>оборудование </a:t>
            </a:r>
            <a:r>
              <a:rPr lang="ru-RU" sz="1600" dirty="0"/>
              <a:t>после длительного складского хранения (по причине неготовности объекта </a:t>
            </a:r>
            <a:r>
              <a:rPr lang="ru-RU" sz="1600" dirty="0" smtClean="0"/>
              <a:t>установки)</a:t>
            </a:r>
            <a:r>
              <a:rPr lang="en-US" sz="1600" dirty="0" smtClean="0"/>
              <a:t>, </a:t>
            </a:r>
            <a:r>
              <a:rPr lang="ru-RU" sz="1600" dirty="0" smtClean="0"/>
              <a:t>а также исключить</a:t>
            </a:r>
            <a:r>
              <a:rPr lang="en-US" sz="1600" dirty="0" smtClean="0"/>
              <a:t> </a:t>
            </a:r>
            <a:r>
              <a:rPr lang="ru-RU" sz="1600" dirty="0" smtClean="0"/>
              <a:t>в процессе гарантийного обслуживания</a:t>
            </a:r>
            <a:r>
              <a:rPr lang="en-US" sz="1600" dirty="0" smtClean="0"/>
              <a:t>, </a:t>
            </a:r>
            <a:r>
              <a:rPr lang="ru-RU" sz="1600" dirty="0" smtClean="0"/>
              <a:t>ремонта и сервисного обслуживания</a:t>
            </a:r>
            <a:r>
              <a:rPr lang="en-US" sz="1600" dirty="0" smtClean="0"/>
              <a:t>:</a:t>
            </a:r>
            <a:r>
              <a:rPr lang="ru-RU" sz="1600" dirty="0" smtClean="0"/>
              <a:t> необходимость </a:t>
            </a:r>
            <a:r>
              <a:rPr lang="ru-RU" sz="1600" b="1" dirty="0"/>
              <a:t>восстановления ресурса </a:t>
            </a:r>
            <a:r>
              <a:rPr lang="ru-RU" sz="1600" dirty="0"/>
              <a:t>оборудования вплоть до его полной </a:t>
            </a:r>
            <a:r>
              <a:rPr lang="ru-RU" sz="1600" dirty="0" smtClean="0"/>
              <a:t>замены</a:t>
            </a:r>
            <a:r>
              <a:rPr lang="en-US" sz="1600" dirty="0" smtClean="0"/>
              <a:t>, </a:t>
            </a:r>
            <a:r>
              <a:rPr lang="ru-RU" sz="1600" dirty="0" smtClean="0"/>
              <a:t>либо демонтаж изделий с объекта эксплуатации</a:t>
            </a:r>
            <a:r>
              <a:rPr lang="ru-RU" sz="1600" dirty="0"/>
              <a:t> </a:t>
            </a:r>
            <a:r>
              <a:rPr lang="ru-RU" sz="1600" dirty="0" smtClean="0"/>
              <a:t>с</a:t>
            </a:r>
            <a:r>
              <a:rPr lang="en-US" sz="1600" dirty="0" smtClean="0"/>
              <a:t> </a:t>
            </a:r>
            <a:r>
              <a:rPr lang="ru-RU" sz="1600" dirty="0" smtClean="0"/>
              <a:t>вынужденным сокращением объема радиационного контроля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Требуется обеспечить поддержку пользователей при </a:t>
            </a:r>
            <a:r>
              <a:rPr lang="ru-RU" sz="1600" b="1" dirty="0" smtClean="0"/>
              <a:t>смене </a:t>
            </a:r>
            <a:r>
              <a:rPr lang="ru-RU" sz="1600" b="1" dirty="0"/>
              <a:t>поколений </a:t>
            </a:r>
            <a:r>
              <a:rPr lang="ru-RU" sz="1600" dirty="0"/>
              <a:t>аппаратуры, отсутствие совместимости оборудования разных поколений, в том числе на уровне ЗИП.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8680" y="268159"/>
            <a:ext cx="751966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</a:t>
            </a:r>
            <a:r>
              <a:rPr lang="en-US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– Решение проблем взаимодействия участников рынка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277" y="1200626"/>
            <a:ext cx="82051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Выработка </a:t>
            </a:r>
            <a:r>
              <a:rPr lang="ru-RU" sz="1600" dirty="0"/>
              <a:t>подходов к формированию </a:t>
            </a:r>
            <a:r>
              <a:rPr lang="ru-RU" sz="1600" b="1" dirty="0"/>
              <a:t>стоимости эксплуатации </a:t>
            </a:r>
            <a:r>
              <a:rPr lang="ru-RU" sz="1600" dirty="0"/>
              <a:t>АСРК</a:t>
            </a:r>
            <a:r>
              <a:rPr lang="en-US" sz="1600" dirty="0"/>
              <a:t>, </a:t>
            </a:r>
            <a:r>
              <a:rPr lang="ru-RU" sz="1600" dirty="0"/>
              <a:t>включая заказ ЗИП</a:t>
            </a:r>
            <a:r>
              <a:rPr lang="en-US" sz="1600" dirty="0"/>
              <a:t>, </a:t>
            </a:r>
            <a:r>
              <a:rPr lang="ru-RU" sz="1600" dirty="0" smtClean="0"/>
              <a:t>на </a:t>
            </a:r>
            <a:r>
              <a:rPr lang="ru-RU" sz="1600" dirty="0"/>
              <a:t>фоне ужесточения требований к ремонтопригодности и увеличения сроков службы.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Применение преимущественно </a:t>
            </a:r>
            <a:r>
              <a:rPr lang="ru-RU" sz="1600" dirty="0" smtClean="0"/>
              <a:t>отечественной </a:t>
            </a:r>
            <a:r>
              <a:rPr lang="ru-RU" sz="1600" b="1" dirty="0"/>
              <a:t>компонентной базы </a:t>
            </a:r>
            <a:r>
              <a:rPr lang="ru-RU" sz="1600" dirty="0"/>
              <a:t>(открытый вопрос).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результатам </a:t>
            </a:r>
            <a:r>
              <a:rPr lang="ru-RU" sz="1600" b="1" dirty="0"/>
              <a:t>закупок</a:t>
            </a:r>
            <a:r>
              <a:rPr lang="ru-RU" sz="1600" dirty="0"/>
              <a:t> оборудования у различных производителей формируется парк приборов</a:t>
            </a:r>
            <a:r>
              <a:rPr lang="en-US" sz="1600" dirty="0"/>
              <a:t>, </a:t>
            </a:r>
            <a:r>
              <a:rPr lang="ru-RU" sz="1600" dirty="0"/>
              <a:t>для интеграции которого в состав АСРК требуются многочисленные устройства сопряжения и возникают дополнительные затраты</a:t>
            </a:r>
            <a:r>
              <a:rPr lang="en-US" sz="1600" dirty="0"/>
              <a:t>, </a:t>
            </a:r>
            <a:r>
              <a:rPr lang="ru-RU" sz="1600" dirty="0"/>
              <a:t>увеличиваются сроки и стоимость сооружения АЭС.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Оборудование достаточно требовательно к </a:t>
            </a:r>
            <a:r>
              <a:rPr lang="ru-RU" sz="1600" b="1" dirty="0"/>
              <a:t>культуре эксплуатации </a:t>
            </a:r>
            <a:r>
              <a:rPr lang="ru-RU" sz="1600" dirty="0"/>
              <a:t>со стороны персонала, при этом персонал допускает грубые нарушения при работе с оборудованием</a:t>
            </a:r>
            <a:r>
              <a:rPr lang="en-US" sz="1600" dirty="0"/>
              <a:t>, </a:t>
            </a:r>
            <a:r>
              <a:rPr lang="ru-RU" sz="1600" dirty="0"/>
              <a:t>в том числе подвергает его недопустимым воздействиям и выводит из строя.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Финансовая ответственность </a:t>
            </a:r>
            <a:r>
              <a:rPr lang="ru-RU" sz="1600" dirty="0"/>
              <a:t>за изменение проектных решений в части номенклатуры</a:t>
            </a:r>
            <a:r>
              <a:rPr lang="en-US" sz="1600" dirty="0"/>
              <a:t>, </a:t>
            </a:r>
            <a:r>
              <a:rPr lang="ru-RU" sz="1600" dirty="0"/>
              <a:t>состава оборудования и требований к нему в процессе изготовления АСРК </a:t>
            </a:r>
            <a:r>
              <a:rPr lang="ru-RU" sz="1600" b="1" dirty="0"/>
              <a:t>возлагается на поставщиков системы</a:t>
            </a:r>
            <a:r>
              <a:rPr lang="en-US" sz="1600" dirty="0"/>
              <a:t>, </a:t>
            </a:r>
            <a:r>
              <a:rPr lang="ru-RU" sz="1600" dirty="0"/>
              <a:t>что приводит к дополнительным издержкам в части сроков и стоимости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влияния </a:t>
            </a:r>
            <a:r>
              <a:rPr lang="ru-RU" sz="1600" b="1" dirty="0" smtClean="0"/>
              <a:t>проектных ошибок</a:t>
            </a:r>
            <a:r>
              <a:rPr lang="ru-RU" sz="1600" dirty="0" smtClean="0"/>
              <a:t>, вызванных </a:t>
            </a:r>
            <a:r>
              <a:rPr lang="ru-RU" sz="1600" dirty="0"/>
              <a:t>некорректными исходными данными для проектирования, </a:t>
            </a:r>
            <a:r>
              <a:rPr lang="ru-RU" sz="1600" dirty="0" smtClean="0"/>
              <a:t>приводящих </a:t>
            </a:r>
            <a:r>
              <a:rPr lang="ru-RU" sz="1600" dirty="0"/>
              <a:t>к невозможности использования оборудования АСРК по назначению, либо </a:t>
            </a:r>
            <a:r>
              <a:rPr lang="ru-RU" sz="1600" dirty="0" smtClean="0"/>
              <a:t>вызывающих </a:t>
            </a:r>
            <a:r>
              <a:rPr lang="ru-RU" sz="1600" dirty="0"/>
              <a:t>необходимость </a:t>
            </a:r>
            <a:r>
              <a:rPr lang="ru-RU" sz="1600" b="1" dirty="0"/>
              <a:t>дополнительных затрат </a:t>
            </a:r>
            <a:r>
              <a:rPr lang="ru-RU" sz="1600" dirty="0"/>
              <a:t>для приведения системы в соответствие проекту непосредственно в процессе эксплуатации.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8680" y="268159"/>
            <a:ext cx="751966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</a:t>
            </a:r>
            <a:r>
              <a:rPr lang="en-US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– Решение проблем взаимодействия участников рынка АСРК (окончание)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8680" y="268159"/>
            <a:ext cx="751966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Список рассмотренных трендов и их ранжирование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802447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АСРК </a:t>
            </a:r>
            <a:r>
              <a:rPr lang="ru-RU" sz="1600" dirty="0"/>
              <a:t>рассматривается как одна из подсистем АСУ </a:t>
            </a:r>
            <a:r>
              <a:rPr lang="ru-RU" sz="1600" dirty="0" smtClean="0"/>
              <a:t>ТП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Наращивание функций конструктивно завершенных измерительных </a:t>
            </a:r>
            <a:r>
              <a:rPr lang="ru-RU" sz="1600" dirty="0" smtClean="0"/>
              <a:t>каналов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Ужесточение требований по устойчивости к внешним </a:t>
            </a:r>
            <a:r>
              <a:rPr lang="ru-RU" sz="1600" dirty="0" smtClean="0"/>
              <a:t>воздействиям</a:t>
            </a:r>
            <a:endParaRPr lang="ru-RU" sz="1600" b="1" dirty="0" smtClean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Расширение диапазонов и </a:t>
            </a:r>
            <a:r>
              <a:rPr lang="ru-RU" sz="1600" dirty="0" smtClean="0"/>
              <a:t>увеличение точности измерений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Оптимизация объема радиационного контроля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Проектирование АСРК на базе аналогов оборудования и реализованных </a:t>
            </a:r>
            <a:r>
              <a:rPr lang="ru-RU" sz="1600" dirty="0" smtClean="0"/>
              <a:t>проектов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Отнесение всего оборудования АСРК </a:t>
            </a:r>
            <a:r>
              <a:rPr lang="ru-RU" sz="1600" dirty="0" smtClean="0"/>
              <a:t>к </a:t>
            </a:r>
            <a:r>
              <a:rPr lang="ru-RU" sz="1600" dirty="0"/>
              <a:t>классу безопасности </a:t>
            </a:r>
            <a:r>
              <a:rPr lang="ru-RU" sz="1600" dirty="0" smtClean="0"/>
              <a:t>3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Повышение вариативности применения </a:t>
            </a:r>
            <a:r>
              <a:rPr lang="ru-RU" sz="1600" dirty="0" smtClean="0"/>
              <a:t>оборудования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Применение новых технологий ядерного приборостроения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Решение проблем взаимодействия участников рынка </a:t>
            </a:r>
            <a:r>
              <a:rPr lang="ru-RU" sz="1600" dirty="0" smtClean="0"/>
              <a:t>АСРК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="" xmlns:a16="http://schemas.microsoft.com/office/drawing/2014/main" id="{78238316-7A3C-44E2-9FAA-236E6C419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65096"/>
              </p:ext>
            </p:extLst>
          </p:nvPr>
        </p:nvGraphicFramePr>
        <p:xfrm>
          <a:off x="1259632" y="3789040"/>
          <a:ext cx="2008180" cy="196085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401636">
                  <a:extLst>
                    <a:ext uri="{9D8B030D-6E8A-4147-A177-3AD203B41FA5}">
                      <a16:colId xmlns="" xmlns:a16="http://schemas.microsoft.com/office/drawing/2014/main" val="2321445487"/>
                    </a:ext>
                  </a:extLst>
                </a:gridCol>
                <a:gridCol w="401636">
                  <a:extLst>
                    <a:ext uri="{9D8B030D-6E8A-4147-A177-3AD203B41FA5}">
                      <a16:colId xmlns="" xmlns:a16="http://schemas.microsoft.com/office/drawing/2014/main" val="1734486083"/>
                    </a:ext>
                  </a:extLst>
                </a:gridCol>
                <a:gridCol w="401636">
                  <a:extLst>
                    <a:ext uri="{9D8B030D-6E8A-4147-A177-3AD203B41FA5}">
                      <a16:colId xmlns="" xmlns:a16="http://schemas.microsoft.com/office/drawing/2014/main" val="1145249640"/>
                    </a:ext>
                  </a:extLst>
                </a:gridCol>
                <a:gridCol w="401636">
                  <a:extLst>
                    <a:ext uri="{9D8B030D-6E8A-4147-A177-3AD203B41FA5}">
                      <a16:colId xmlns="" xmlns:a16="http://schemas.microsoft.com/office/drawing/2014/main" val="4276205722"/>
                    </a:ext>
                  </a:extLst>
                </a:gridCol>
                <a:gridCol w="401636">
                  <a:extLst>
                    <a:ext uri="{9D8B030D-6E8A-4147-A177-3AD203B41FA5}">
                      <a16:colId xmlns="" xmlns:a16="http://schemas.microsoft.com/office/drawing/2014/main" val="3162060350"/>
                    </a:ext>
                  </a:extLst>
                </a:gridCol>
              </a:tblGrid>
              <a:tr h="392170">
                <a:tc>
                  <a:txBody>
                    <a:bodyPr/>
                    <a:lstStyle/>
                    <a:p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27" marR="91327" marT="45664" marB="456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C63A47"/>
                      </a:fgClr>
                      <a:bgClr>
                        <a:srgbClr val="AA568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C63A47"/>
                      </a:fgClr>
                      <a:bgClr>
                        <a:srgbClr val="AA568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C63A47"/>
                      </a:fgClr>
                      <a:bgClr>
                        <a:srgbClr val="AA5680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69564150"/>
                  </a:ext>
                </a:extLst>
              </a:tr>
              <a:tr h="39217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C63A47"/>
                      </a:fgClr>
                      <a:bgClr>
                        <a:srgbClr val="AA568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C63A47"/>
                      </a:fgClr>
                      <a:bgClr>
                        <a:srgbClr val="AA5680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2199778586"/>
                  </a:ext>
                </a:extLst>
              </a:tr>
              <a:tr h="392170">
                <a:tc>
                  <a:txBody>
                    <a:bodyPr/>
                    <a:lstStyle/>
                    <a:p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27" marR="91327" marT="45664" marB="456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C63A47"/>
                      </a:fgClr>
                      <a:bgClr>
                        <a:srgbClr val="AA5680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2476626219"/>
                  </a:ext>
                </a:extLst>
              </a:tr>
              <a:tr h="392170">
                <a:tc>
                  <a:txBody>
                    <a:bodyPr/>
                    <a:lstStyle/>
                    <a:p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27" marR="91327" marT="45664" marB="456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663802743"/>
                  </a:ext>
                </a:extLst>
              </a:tr>
              <a:tr h="392170">
                <a:tc>
                  <a:txBody>
                    <a:bodyPr/>
                    <a:lstStyle/>
                    <a:p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27" marR="91327" marT="45664" marB="456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51A370"/>
                      </a:fgClr>
                      <a:bgClr>
                        <a:srgbClr val="63C25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327" marR="91327" marT="45664" marB="4566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DEB622"/>
                      </a:fgClr>
                      <a:bgClr>
                        <a:srgbClr val="E1DD23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22435802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EFD1489-12DE-42FB-AE3E-5DAACF93591D}"/>
              </a:ext>
            </a:extLst>
          </p:cNvPr>
          <p:cNvSpPr txBox="1"/>
          <p:nvPr/>
        </p:nvSpPr>
        <p:spPr>
          <a:xfrm rot="16200000" flipH="1">
            <a:off x="-302496" y="4659229"/>
            <a:ext cx="21822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100" b="1"/>
            </a:lvl1pPr>
          </a:lstStyle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разработку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C138D1-59E5-421C-84FA-F3BB2A08206F}"/>
              </a:ext>
            </a:extLst>
          </p:cNvPr>
          <p:cNvSpPr txBox="1"/>
          <p:nvPr/>
        </p:nvSpPr>
        <p:spPr>
          <a:xfrm>
            <a:off x="1420836" y="6047889"/>
            <a:ext cx="16878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100" b="1"/>
            </a:lvl1pPr>
          </a:lstStyle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владения для пользователей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rot="5400000" flipV="1">
            <a:off x="-24020" y="4761252"/>
            <a:ext cx="1960852" cy="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rot="5400000">
            <a:off x="2264745" y="5004684"/>
            <a:ext cx="1" cy="2008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AFC6C345-A797-46D3-8099-14D518589017}"/>
              </a:ext>
            </a:extLst>
          </p:cNvPr>
          <p:cNvGrpSpPr/>
          <p:nvPr/>
        </p:nvGrpSpPr>
        <p:grpSpPr>
          <a:xfrm>
            <a:off x="984138" y="3857678"/>
            <a:ext cx="255198" cy="1801167"/>
            <a:chOff x="849573" y="1634144"/>
            <a:chExt cx="255514" cy="1659913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FE7545D-BB9B-4472-AC53-8A53A5442F08}"/>
                </a:ext>
              </a:extLst>
            </p:cNvPr>
            <p:cNvSpPr txBox="1"/>
            <p:nvPr/>
          </p:nvSpPr>
          <p:spPr>
            <a:xfrm>
              <a:off x="849573" y="3067146"/>
              <a:ext cx="255514" cy="22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8D96147-62D0-42FE-8794-385FDC317274}"/>
                </a:ext>
              </a:extLst>
            </p:cNvPr>
            <p:cNvSpPr txBox="1"/>
            <p:nvPr/>
          </p:nvSpPr>
          <p:spPr>
            <a:xfrm>
              <a:off x="849573" y="2727188"/>
              <a:ext cx="255514" cy="22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F9C38D0-2608-4905-9638-8BBFC9FBB3C9}"/>
                </a:ext>
              </a:extLst>
            </p:cNvPr>
            <p:cNvSpPr txBox="1"/>
            <p:nvPr/>
          </p:nvSpPr>
          <p:spPr>
            <a:xfrm>
              <a:off x="849573" y="2358557"/>
              <a:ext cx="255514" cy="22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9091E41-F59E-483F-8C15-B9C07AF2099C}"/>
                </a:ext>
              </a:extLst>
            </p:cNvPr>
            <p:cNvSpPr txBox="1"/>
            <p:nvPr/>
          </p:nvSpPr>
          <p:spPr>
            <a:xfrm>
              <a:off x="849573" y="1999829"/>
              <a:ext cx="255514" cy="22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6910BDE-0255-41B0-9720-8A64E45E0087}"/>
                </a:ext>
              </a:extLst>
            </p:cNvPr>
            <p:cNvSpPr txBox="1"/>
            <p:nvPr/>
          </p:nvSpPr>
          <p:spPr>
            <a:xfrm>
              <a:off x="849573" y="1634144"/>
              <a:ext cx="255514" cy="226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39720AC8-27A6-4C53-9808-EAC935ABA918}"/>
              </a:ext>
            </a:extLst>
          </p:cNvPr>
          <p:cNvGrpSpPr/>
          <p:nvPr/>
        </p:nvGrpSpPr>
        <p:grpSpPr>
          <a:xfrm>
            <a:off x="1260655" y="5741206"/>
            <a:ext cx="2008180" cy="253916"/>
            <a:chOff x="1151848" y="3333858"/>
            <a:chExt cx="1777192" cy="254227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BB27C5E-709B-4823-90FC-FE6E881CEED4}"/>
                </a:ext>
              </a:extLst>
            </p:cNvPr>
            <p:cNvSpPr txBox="1"/>
            <p:nvPr/>
          </p:nvSpPr>
          <p:spPr>
            <a:xfrm>
              <a:off x="1151848" y="3333858"/>
              <a:ext cx="260329" cy="2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BA9A4B0-3C21-4ACF-895D-7EB36E271A24}"/>
                </a:ext>
              </a:extLst>
            </p:cNvPr>
            <p:cNvSpPr txBox="1"/>
            <p:nvPr/>
          </p:nvSpPr>
          <p:spPr>
            <a:xfrm>
              <a:off x="1570012" y="3333858"/>
              <a:ext cx="260329" cy="2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E98609C-D0F1-4569-93F5-9BB99C1E14E0}"/>
                </a:ext>
              </a:extLst>
            </p:cNvPr>
            <p:cNvSpPr txBox="1"/>
            <p:nvPr/>
          </p:nvSpPr>
          <p:spPr>
            <a:xfrm>
              <a:off x="1910280" y="3333858"/>
              <a:ext cx="260329" cy="2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BCF745A-AE18-4417-AF2C-7E4D20D28E00}"/>
                </a:ext>
              </a:extLst>
            </p:cNvPr>
            <p:cNvSpPr txBox="1"/>
            <p:nvPr/>
          </p:nvSpPr>
          <p:spPr>
            <a:xfrm>
              <a:off x="2289496" y="3333858"/>
              <a:ext cx="260329" cy="2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76718D8-0E44-4840-927D-967CC4D93546}"/>
                </a:ext>
              </a:extLst>
            </p:cNvPr>
            <p:cNvSpPr txBox="1"/>
            <p:nvPr/>
          </p:nvSpPr>
          <p:spPr>
            <a:xfrm>
              <a:off x="2668711" y="3333858"/>
              <a:ext cx="260329" cy="25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1766600" y="4293096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2558688" y="3861048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2342664" y="3933056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2126640" y="3863960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2915816" y="5448136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1331640" y="5088096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2555776" y="4296008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9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8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1691680" y="3861048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8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779912" y="6257195"/>
            <a:ext cx="4051795" cy="340157"/>
            <a:chOff x="2581727" y="4550592"/>
            <a:chExt cx="4051795" cy="340157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988967DD-9F95-43A0-B0BF-9D3CC4665C34}"/>
                </a:ext>
              </a:extLst>
            </p:cNvPr>
            <p:cNvSpPr/>
            <p:nvPr/>
          </p:nvSpPr>
          <p:spPr>
            <a:xfrm>
              <a:off x="5371255" y="4609397"/>
              <a:ext cx="169644" cy="143193"/>
            </a:xfrm>
            <a:prstGeom prst="rect">
              <a:avLst/>
            </a:prstGeom>
            <a:pattFill prst="dkUpDiag">
              <a:fgClr>
                <a:srgbClr val="C63A47"/>
              </a:fgClr>
              <a:bgClr>
                <a:srgbClr val="AA568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988967DD-9F95-43A0-B0BF-9D3CC4665C34}"/>
                </a:ext>
              </a:extLst>
            </p:cNvPr>
            <p:cNvSpPr/>
            <p:nvPr/>
          </p:nvSpPr>
          <p:spPr>
            <a:xfrm>
              <a:off x="2581727" y="4614392"/>
              <a:ext cx="169644" cy="143193"/>
            </a:xfrm>
            <a:prstGeom prst="rect">
              <a:avLst/>
            </a:prstGeom>
            <a:pattFill prst="dkUpDiag">
              <a:fgClr>
                <a:srgbClr val="51A370"/>
              </a:fgClr>
              <a:bgClr>
                <a:srgbClr val="63C25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0F0F516-F379-4E98-AA57-3AEA45805FB9}"/>
                </a:ext>
              </a:extLst>
            </p:cNvPr>
            <p:cNvSpPr txBox="1"/>
            <p:nvPr/>
          </p:nvSpPr>
          <p:spPr>
            <a:xfrm>
              <a:off x="2722637" y="4552195"/>
              <a:ext cx="1122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Низкое влияние </a:t>
              </a:r>
            </a:p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0 – 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баллов)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988967DD-9F95-43A0-B0BF-9D3CC4665C34}"/>
                </a:ext>
              </a:extLst>
            </p:cNvPr>
            <p:cNvSpPr/>
            <p:nvPr/>
          </p:nvSpPr>
          <p:spPr>
            <a:xfrm>
              <a:off x="3975195" y="4600909"/>
              <a:ext cx="169644" cy="143193"/>
            </a:xfrm>
            <a:prstGeom prst="rect">
              <a:avLst/>
            </a:prstGeom>
            <a:pattFill prst="dkUpDiag">
              <a:fgClr>
                <a:srgbClr val="DEB622"/>
              </a:fgClr>
              <a:bgClr>
                <a:srgbClr val="E1DD23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0F0F516-F379-4E98-AA57-3AEA45805FB9}"/>
                </a:ext>
              </a:extLst>
            </p:cNvPr>
            <p:cNvSpPr txBox="1"/>
            <p:nvPr/>
          </p:nvSpPr>
          <p:spPr>
            <a:xfrm>
              <a:off x="4124586" y="4552195"/>
              <a:ext cx="1122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Среднее влияние</a:t>
              </a:r>
            </a:p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(6 – 14 баллов)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0F0F516-F379-4E98-AA57-3AEA45805FB9}"/>
                </a:ext>
              </a:extLst>
            </p:cNvPr>
            <p:cNvSpPr txBox="1"/>
            <p:nvPr/>
          </p:nvSpPr>
          <p:spPr>
            <a:xfrm>
              <a:off x="5510614" y="4550592"/>
              <a:ext cx="1122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Высокое влияние</a:t>
              </a:r>
            </a:p>
            <a:p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(15 – 25 баллов)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7C138D1-59E5-421C-84FA-F3BB2A08206F}"/>
              </a:ext>
            </a:extLst>
          </p:cNvPr>
          <p:cNvSpPr txBox="1"/>
          <p:nvPr/>
        </p:nvSpPr>
        <p:spPr>
          <a:xfrm>
            <a:off x="4875884" y="5987757"/>
            <a:ext cx="16878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100" b="1"/>
            </a:lvl1pPr>
          </a:lstStyle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влияния тренда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1907704" y="4007976"/>
            <a:ext cx="213112" cy="213112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C69690E9-8EFD-4CE8-86BF-6AE5B1797053}"/>
              </a:ext>
            </a:extLst>
          </p:cNvPr>
          <p:cNvSpPr>
            <a:spLocks/>
          </p:cNvSpPr>
          <p:nvPr/>
        </p:nvSpPr>
        <p:spPr>
          <a:xfrm>
            <a:off x="2888649" y="3805397"/>
            <a:ext cx="440005" cy="324414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ru-RU" sz="899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899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8"/>
          <p:cNvSpPr txBox="1"/>
          <p:nvPr/>
        </p:nvSpPr>
        <p:spPr>
          <a:xfrm>
            <a:off x="3710890" y="3356992"/>
            <a:ext cx="5172219" cy="2554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pPr algn="l"/>
            <a:r>
              <a:rPr lang="ru-RU" sz="1600" dirty="0" smtClean="0"/>
              <a:t>Участники рынка вынуждены прикладывать значительные усилия для решения организационных и финансовых вопросов</a:t>
            </a:r>
            <a:r>
              <a:rPr lang="en-US" sz="1600" dirty="0" smtClean="0"/>
              <a:t>, </a:t>
            </a:r>
            <a:r>
              <a:rPr lang="ru-RU" sz="1600" dirty="0" smtClean="0"/>
              <a:t>не связанных непосредственно с технической реализацией и эксплуатацией аппаратуры АСРК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 smtClean="0"/>
              <a:t>Для дальнейшего развития направления необходимо упростить отраслевые процедуры согласования документации и оценки соответствия</a:t>
            </a:r>
            <a:r>
              <a:rPr lang="en-US" sz="1600" dirty="0" smtClean="0"/>
              <a:t>, </a:t>
            </a:r>
            <a:r>
              <a:rPr lang="ru-RU" sz="1600" dirty="0" smtClean="0"/>
              <a:t>а также исключить бюрократические препятствия при открытии и исполнении инвестиционных проектов в форме НИОКР.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4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780928"/>
            <a:ext cx="7093408" cy="244827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algn="ctr">
              <a:lnSpc>
                <a:spcPts val="3780"/>
              </a:lnSpc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r>
              <a:rPr lang="ru-RU" sz="2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</a:p>
          <a:p>
            <a:pPr algn="ctr">
              <a:lnSpc>
                <a:spcPts val="3780"/>
              </a:lnSpc>
            </a:pPr>
            <a:endParaRPr lang="ru-RU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endParaRPr lang="ru-RU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3780"/>
              </a:lnSpc>
            </a:pPr>
            <a:endParaRPr lang="ru-RU" sz="24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979E8389-12B2-4311-9732-F8349B13F6D7}"/>
              </a:ext>
            </a:extLst>
          </p:cNvPr>
          <p:cNvGrpSpPr/>
          <p:nvPr/>
        </p:nvGrpSpPr>
        <p:grpSpPr>
          <a:xfrm>
            <a:off x="4028315" y="2317107"/>
            <a:ext cx="2309674" cy="395976"/>
            <a:chOff x="6429375" y="3999583"/>
            <a:chExt cx="2509967" cy="47833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5DF8063-FDEC-40C8-BEF4-A5BE52863BCE}"/>
                </a:ext>
              </a:extLst>
            </p:cNvPr>
            <p:cNvSpPr/>
            <p:nvPr/>
          </p:nvSpPr>
          <p:spPr>
            <a:xfrm>
              <a:off x="6429375" y="3999583"/>
              <a:ext cx="2509967" cy="478339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EDA9505-0EBD-4BE5-8A56-55FB0EE57ABA}"/>
                </a:ext>
              </a:extLst>
            </p:cNvPr>
            <p:cNvSpPr txBox="1"/>
            <p:nvPr/>
          </p:nvSpPr>
          <p:spPr>
            <a:xfrm>
              <a:off x="6849922" y="4025752"/>
              <a:ext cx="2089418" cy="423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ЦЕНТРАЛЬНЫЙ ПУЛЬТ РАДИАЦИОННОГО КОНТРОЛЯ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1FE3DC2E-B7F1-4D5E-BEB6-104C4FEF2C6F}"/>
              </a:ext>
            </a:extLst>
          </p:cNvPr>
          <p:cNvGrpSpPr/>
          <p:nvPr/>
        </p:nvGrpSpPr>
        <p:grpSpPr>
          <a:xfrm>
            <a:off x="4028315" y="2828221"/>
            <a:ext cx="2423076" cy="395976"/>
            <a:chOff x="6429375" y="3999583"/>
            <a:chExt cx="2633203" cy="47833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B2C0DCB2-CA5B-43E4-89E3-2F712905D0DB}"/>
                </a:ext>
              </a:extLst>
            </p:cNvPr>
            <p:cNvSpPr/>
            <p:nvPr/>
          </p:nvSpPr>
          <p:spPr>
            <a:xfrm>
              <a:off x="6429375" y="3999583"/>
              <a:ext cx="2509967" cy="478339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ABA8305-427C-4916-BDEA-764644C435D5}"/>
                </a:ext>
              </a:extLst>
            </p:cNvPr>
            <p:cNvSpPr txBox="1"/>
            <p:nvPr/>
          </p:nvSpPr>
          <p:spPr>
            <a:xfrm>
              <a:off x="6873181" y="4034469"/>
              <a:ext cx="2189397" cy="423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СТАНЦИЯ СБОРА ДАННЫХ</a:t>
              </a: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 </a:t>
              </a: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ШЛЮЗ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07AD5A5-9CC8-484B-8086-FB1794139D51}"/>
              </a:ext>
            </a:extLst>
          </p:cNvPr>
          <p:cNvGrpSpPr/>
          <p:nvPr/>
        </p:nvGrpSpPr>
        <p:grpSpPr>
          <a:xfrm>
            <a:off x="4014042" y="1483979"/>
            <a:ext cx="2347526" cy="704746"/>
            <a:chOff x="4013499" y="3508219"/>
            <a:chExt cx="1998648" cy="56421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2EC31647-BD83-4671-82DE-C2E1C437A479}"/>
                </a:ext>
              </a:extLst>
            </p:cNvPr>
            <p:cNvGrpSpPr/>
            <p:nvPr/>
          </p:nvGrpSpPr>
          <p:grpSpPr>
            <a:xfrm>
              <a:off x="4013499" y="3529203"/>
              <a:ext cx="1998648" cy="543234"/>
              <a:chOff x="2521249" y="5288123"/>
              <a:chExt cx="1998648" cy="543234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D4C58300-D052-4920-B70C-ADD33899A99D}"/>
                  </a:ext>
                </a:extLst>
              </p:cNvPr>
              <p:cNvSpPr/>
              <p:nvPr/>
            </p:nvSpPr>
            <p:spPr>
              <a:xfrm>
                <a:off x="2521249" y="5288124"/>
                <a:ext cx="1978572" cy="54323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DBCAAFFF-4624-4F9F-8BCC-39DF248104B8}"/>
                  </a:ext>
                </a:extLst>
              </p:cNvPr>
              <p:cNvSpPr/>
              <p:nvPr/>
            </p:nvSpPr>
            <p:spPr>
              <a:xfrm>
                <a:off x="2521249" y="5288123"/>
                <a:ext cx="1998648" cy="543234"/>
              </a:xfrm>
              <a:prstGeom prst="rect">
                <a:avLst/>
              </a:prstGeom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2003A8A-F78C-4E8C-B431-7290948548F8}"/>
                </a:ext>
              </a:extLst>
            </p:cNvPr>
            <p:cNvSpPr txBox="1"/>
            <p:nvPr/>
          </p:nvSpPr>
          <p:spPr>
            <a:xfrm>
              <a:off x="4394692" y="3508219"/>
              <a:ext cx="535932" cy="22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prstClr val="white"/>
                  </a:solidFill>
                  <a:latin typeface="Calibri"/>
                </a:rPr>
                <a:t>АСРК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3E1BE1-D10B-499E-A523-6A1610DEDB25}"/>
              </a:ext>
            </a:extLst>
          </p:cNvPr>
          <p:cNvSpPr txBox="1"/>
          <p:nvPr/>
        </p:nvSpPr>
        <p:spPr>
          <a:xfrm>
            <a:off x="4461776" y="1721969"/>
            <a:ext cx="182883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noProof="0" dirty="0" smtClean="0">
                <a:solidFill>
                  <a:schemeClr val="bg1"/>
                </a:solidFill>
                <a:latin typeface="Calibri" panose="020F0502020204030204"/>
              </a:rPr>
              <a:t>Автоматизированная система радиационного контроля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69296E4-0F02-4501-8748-473C411E4D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96000" l="2000" r="98222">
                        <a14:foregroundMark x1="31111" y1="22444" x2="30778" y2="22556"/>
                        <a14:foregroundMark x1="23444" y1="10000" x2="23444" y2="10000"/>
                        <a14:foregroundMark x1="23556" y1="9667" x2="23556" y2="9667"/>
                        <a14:foregroundMark x1="27556" y1="7111" x2="27556" y2="7111"/>
                        <a14:foregroundMark x1="49333" y1="49222" x2="49000" y2="49222"/>
                        <a14:foregroundMark x1="48111" y1="49889" x2="47889" y2="50222"/>
                        <a14:foregroundMark x1="47889" y1="50667" x2="50333" y2="51889"/>
                        <a14:foregroundMark x1="51778" y1="50333" x2="51556" y2="48667"/>
                        <a14:foregroundMark x1="50778" y1="47778" x2="49556" y2="46667"/>
                        <a14:foregroundMark x1="48556" y1="46222" x2="48000" y2="46222"/>
                        <a14:foregroundMark x1="47111" y1="46000" x2="46111" y2="46222"/>
                        <a14:foregroundMark x1="45111" y1="46778" x2="44667" y2="47111"/>
                        <a14:foregroundMark x1="44444" y1="47444" x2="44444" y2="47444"/>
                        <a14:foregroundMark x1="45111" y1="45778" x2="45556" y2="45111"/>
                        <a14:foregroundMark x1="45778" y1="44667" x2="46333" y2="43889"/>
                        <a14:foregroundMark x1="46778" y1="43444" x2="47222" y2="43111"/>
                        <a14:foregroundMark x1="62000" y1="39333" x2="64333" y2="36556"/>
                        <a14:foregroundMark x1="65333" y1="35222" x2="67778" y2="27889"/>
                        <a14:foregroundMark x1="67778" y1="27889" x2="69222" y2="26000"/>
                        <a14:foregroundMark x1="71333" y1="26000" x2="73222" y2="26889"/>
                        <a14:foregroundMark x1="75444" y1="28778" x2="77444" y2="30333"/>
                        <a14:foregroundMark x1="79000" y1="32889" x2="80444" y2="35111"/>
                        <a14:foregroundMark x1="84111" y1="38889" x2="84444" y2="39778"/>
                        <a14:foregroundMark x1="84889" y1="41222" x2="84889" y2="41222"/>
                        <a14:foregroundMark x1="56444" y1="82333" x2="51111" y2="81778"/>
                        <a14:foregroundMark x1="47222" y1="81000" x2="44111" y2="78667"/>
                        <a14:foregroundMark x1="42667" y1="77778" x2="43778" y2="74000"/>
                        <a14:foregroundMark x1="45000" y1="69556" x2="47000" y2="66667"/>
                        <a14:foregroundMark x1="49778" y1="65111" x2="52333" y2="65000"/>
                        <a14:foregroundMark x1="54222" y1="67111" x2="54222" y2="70111"/>
                        <a14:foregroundMark x1="54333" y1="74889" x2="52333" y2="79333"/>
                        <a14:foregroundMark x1="48889" y1="83000" x2="46111" y2="85000"/>
                        <a14:foregroundMark x1="42222" y1="86667" x2="36889" y2="84889"/>
                        <a14:foregroundMark x1="36778" y1="84889" x2="38111" y2="82667"/>
                        <a14:foregroundMark x1="39333" y1="79222" x2="40667" y2="75000"/>
                        <a14:foregroundMark x1="42111" y1="70889" x2="43444" y2="66111"/>
                        <a14:foregroundMark x1="44333" y1="64000" x2="44333" y2="64000"/>
                        <a14:foregroundMark x1="44556" y1="63667" x2="44556" y2="63667"/>
                        <a14:foregroundMark x1="58333" y1="84222" x2="58333" y2="84222"/>
                        <a14:foregroundMark x1="57111" y1="85889" x2="56556" y2="86333"/>
                        <a14:foregroundMark x1="57444" y1="87222" x2="59778" y2="87444"/>
                        <a14:foregroundMark x1="61889" y1="87222" x2="62444" y2="86778"/>
                        <a14:foregroundMark x1="62556" y1="86556" x2="62556" y2="86556"/>
                        <a14:foregroundMark x1="62778" y1="86444" x2="63556" y2="85222"/>
                        <a14:foregroundMark x1="63000" y1="82444" x2="61889" y2="77889"/>
                        <a14:foregroundMark x1="60889" y1="76222" x2="60000" y2="74778"/>
                        <a14:foregroundMark x1="58667" y1="72556" x2="57667" y2="70889"/>
                        <a14:foregroundMark x1="23889" y1="39333" x2="22889" y2="40111"/>
                        <a14:foregroundMark x1="18222" y1="41333" x2="14889" y2="40222"/>
                        <a14:foregroundMark x1="13222" y1="36333" x2="17667" y2="31333"/>
                        <a14:foregroundMark x1="19889" y1="29222" x2="21222" y2="27111"/>
                        <a14:foregroundMark x1="22333" y1="25222" x2="23111" y2="22667"/>
                        <a14:foregroundMark x1="23556" y1="21667" x2="24444" y2="20667"/>
                        <a14:foregroundMark x1="26111" y1="22000" x2="27889" y2="23889"/>
                        <a14:foregroundMark x1="30111" y1="26444" x2="31667" y2="27778"/>
                        <a14:foregroundMark x1="32778" y1="30222" x2="34667" y2="36111"/>
                        <a14:foregroundMark x1="35222" y1="40889" x2="34556" y2="42667"/>
                        <a14:foregroundMark x1="33444" y1="45222" x2="33111" y2="45778"/>
                        <a14:foregroundMark x1="18667" y1="47667" x2="15889" y2="47000"/>
                        <a14:foregroundMark x1="13444" y1="47111" x2="12000" y2="46333"/>
                        <a14:foregroundMark x1="11222" y1="46111" x2="10222" y2="44667"/>
                        <a14:foregroundMark x1="9778" y1="42667" x2="11222" y2="38889"/>
                        <a14:foregroundMark x1="12222" y1="37333" x2="14222" y2="33111"/>
                        <a14:foregroundMark x1="14667" y1="31889" x2="17667" y2="28111"/>
                        <a14:foregroundMark x1="19111" y1="25778" x2="20778" y2="23778"/>
                        <a14:foregroundMark x1="21889" y1="22778" x2="22667" y2="21333"/>
                        <a14:foregroundMark x1="25333" y1="18111" x2="25333" y2="18111"/>
                        <a14:foregroundMark x1="26333" y1="18000" x2="26889" y2="18444"/>
                        <a14:foregroundMark x1="28889" y1="23111" x2="28667" y2="26000"/>
                        <a14:foregroundMark x1="70667" y1="28667" x2="69667" y2="27667"/>
                        <a14:foregroundMark x1="68778" y1="25556" x2="68778" y2="24000"/>
                        <a14:foregroundMark x1="69111" y1="22333" x2="70000" y2="21222"/>
                        <a14:foregroundMark x1="70556" y1="20667" x2="71222" y2="20444"/>
                        <a14:foregroundMark x1="72444" y1="21111" x2="74000" y2="22889"/>
                        <a14:foregroundMark x1="75778" y1="26667" x2="75111" y2="28444"/>
                        <a14:foregroundMark x1="73778" y1="31222" x2="72000" y2="33000"/>
                        <a14:foregroundMark x1="70444" y1="35111" x2="70333" y2="36000"/>
                        <a14:foregroundMark x1="70778" y1="38000" x2="72556" y2="39778"/>
                        <a14:foregroundMark x1="69556" y1="45222" x2="69556" y2="45222"/>
                        <a14:foregroundMark x1="68556" y1="45222" x2="67889" y2="44333"/>
                        <a14:foregroundMark x1="66444" y1="42778" x2="63111" y2="39111"/>
                        <a14:foregroundMark x1="61778" y1="37333" x2="62333" y2="32889"/>
                        <a14:foregroundMark x1="63444" y1="30667" x2="65111" y2="27444"/>
                        <a14:foregroundMark x1="67333" y1="23667" x2="68000" y2="22556"/>
                        <a14:foregroundMark x1="69333" y1="19556" x2="69556" y2="19000"/>
                        <a14:foregroundMark x1="70000" y1="18333" x2="70000" y2="18333"/>
                        <a14:foregroundMark x1="70222" y1="18000" x2="70778" y2="18222"/>
                        <a14:foregroundMark x1="73778" y1="20667" x2="74556" y2="21444"/>
                        <a14:foregroundMark x1="76667" y1="23444" x2="77889" y2="24889"/>
                        <a14:foregroundMark x1="78889" y1="26778" x2="79667" y2="28111"/>
                        <a14:foregroundMark x1="80889" y1="30889" x2="82556" y2="33778"/>
                        <a14:foregroundMark x1="83333" y1="35000" x2="83778" y2="36222"/>
                        <a14:foregroundMark x1="83889" y1="37000" x2="84111" y2="38333"/>
                        <a14:foregroundMark x1="84222" y1="39444" x2="84222" y2="40111"/>
                        <a14:foregroundMark x1="84222" y1="40778" x2="84222" y2="41444"/>
                        <a14:foregroundMark x1="50444" y1="2111" x2="50444" y2="2111"/>
                        <a14:foregroundMark x1="48556" y1="2000" x2="46222" y2="2111"/>
                        <a14:foregroundMark x1="18333" y1="12667" x2="17889" y2="13000"/>
                        <a14:foregroundMark x1="13667" y1="17222" x2="12222" y2="18778"/>
                        <a14:foregroundMark x1="9000" y1="22222" x2="8222" y2="23222"/>
                        <a14:foregroundMark x1="5000" y1="30444" x2="5000" y2="30667"/>
                        <a14:foregroundMark x1="2333" y1="42333" x2="2333" y2="42333"/>
                        <a14:foregroundMark x1="2222" y1="46667" x2="2111" y2="47111"/>
                        <a14:foregroundMark x1="2111" y1="56000" x2="2111" y2="56000"/>
                        <a14:foregroundMark x1="3778" y1="62778" x2="4556" y2="64333"/>
                        <a14:foregroundMark x1="7778" y1="72889" x2="8111" y2="73333"/>
                        <a14:foregroundMark x1="84889" y1="81000" x2="84889" y2="81000"/>
                        <a14:foregroundMark x1="84778" y1="81000" x2="84778" y2="81000"/>
                        <a14:foregroundMark x1="82556" y1="83778" x2="82000" y2="83889"/>
                        <a14:foregroundMark x1="79889" y1="85111" x2="79556" y2="85444"/>
                        <a14:foregroundMark x1="76778" y1="87444" x2="75556" y2="88333"/>
                        <a14:foregroundMark x1="74222" y1="89111" x2="73444" y2="89444"/>
                        <a14:foregroundMark x1="72222" y1="90000" x2="71222" y2="90444"/>
                        <a14:foregroundMark x1="69333" y1="91778" x2="67889" y2="92667"/>
                        <a14:foregroundMark x1="58667" y1="94778" x2="58667" y2="94778"/>
                        <a14:foregroundMark x1="52556" y1="96000" x2="51333" y2="96222"/>
                        <a14:foregroundMark x1="94889" y1="60889" x2="95444" y2="60333"/>
                        <a14:foregroundMark x1="45000" y1="556" x2="45000" y2="556"/>
                        <a14:foregroundMark x1="52222" y1="333" x2="52222" y2="333"/>
                        <a14:foregroundMark x1="53333" y1="222" x2="53333" y2="222"/>
                        <a14:foregroundMark x1="98222" y1="49556" x2="98222" y2="4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5895" y="1725540"/>
            <a:ext cx="266490" cy="266490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407E5CFF-4BE7-4EA8-A2B1-A80DC0CB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56" y="2856505"/>
            <a:ext cx="307686" cy="3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E90C151-2E2E-4EF9-92AE-C54838DCDF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60" b="16984"/>
          <a:stretch/>
        </p:blipFill>
        <p:spPr>
          <a:xfrm>
            <a:off x="4028315" y="2375780"/>
            <a:ext cx="496879" cy="317288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19EDA7A8-98A9-4EF5-BB23-C4B966B4430A}"/>
              </a:ext>
            </a:extLst>
          </p:cNvPr>
          <p:cNvGrpSpPr/>
          <p:nvPr/>
        </p:nvGrpSpPr>
        <p:grpSpPr>
          <a:xfrm>
            <a:off x="392464" y="3635904"/>
            <a:ext cx="1372392" cy="625967"/>
            <a:chOff x="400789" y="3756763"/>
            <a:chExt cx="1751861" cy="625967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461E838A-75C8-4839-BE9A-9E444E1CC3B8}"/>
                </a:ext>
              </a:extLst>
            </p:cNvPr>
            <p:cNvGrpSpPr/>
            <p:nvPr/>
          </p:nvGrpSpPr>
          <p:grpSpPr>
            <a:xfrm>
              <a:off x="400789" y="3756763"/>
              <a:ext cx="1751861" cy="625967"/>
              <a:chOff x="6429375" y="3999582"/>
              <a:chExt cx="1903781" cy="756167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2AF1726C-024B-4263-BF76-83595D8B86DD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903781" cy="75616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DEF3F03-ED5C-4145-9D6A-E1C2B01C8C1C}"/>
                  </a:ext>
                </a:extLst>
              </p:cNvPr>
              <p:cNvSpPr txBox="1"/>
              <p:nvPr/>
            </p:nvSpPr>
            <p:spPr>
              <a:xfrm>
                <a:off x="6718810" y="4005638"/>
                <a:ext cx="1614346" cy="64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РАДИАЦИОННЫЙ ТЕХНОЛОГИЧЕСКИЙ КОНТРОЛЬ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(</a:t>
                </a: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РТК</a:t>
                </a: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E12A3CC0-7567-44CC-BF9A-EBA779D2C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5408" t="15305" b="9690"/>
            <a:stretch/>
          </p:blipFill>
          <p:spPr>
            <a:xfrm>
              <a:off x="488376" y="3793560"/>
              <a:ext cx="222737" cy="48429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9E9BEC75-7B08-47C8-80BE-2888BC0213D2}"/>
              </a:ext>
            </a:extLst>
          </p:cNvPr>
          <p:cNvGrpSpPr/>
          <p:nvPr/>
        </p:nvGrpSpPr>
        <p:grpSpPr>
          <a:xfrm>
            <a:off x="1835696" y="3635904"/>
            <a:ext cx="1236696" cy="625967"/>
            <a:chOff x="2287416" y="3756763"/>
            <a:chExt cx="1751861" cy="625967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D5A9E66D-F15E-45F6-A540-1CA6636F66DF}"/>
                </a:ext>
              </a:extLst>
            </p:cNvPr>
            <p:cNvGrpSpPr/>
            <p:nvPr/>
          </p:nvGrpSpPr>
          <p:grpSpPr>
            <a:xfrm>
              <a:off x="2287416" y="3756763"/>
              <a:ext cx="1751861" cy="625967"/>
              <a:chOff x="6429375" y="3999582"/>
              <a:chExt cx="1903781" cy="756167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47795685-F0EE-48CC-983D-919F7D629E4D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903781" cy="75616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B54D2DA-3970-41D5-B6FA-D6EB912EDD65}"/>
                  </a:ext>
                </a:extLst>
              </p:cNvPr>
              <p:cNvSpPr txBox="1"/>
              <p:nvPr/>
            </p:nvSpPr>
            <p:spPr>
              <a:xfrm>
                <a:off x="6718810" y="4005638"/>
                <a:ext cx="1614346" cy="64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 kern="0" noProof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РАДИАЦИОННЫЙ КОНТРОЛЬ ПОМЕЩЕНИЙ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(</a:t>
                </a: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РКП</a:t>
                </a: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871B95A2-B034-4933-AA04-336C327A1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4778" l="6667" r="93667">
                          <a14:foregroundMark x1="8667" y1="42333" x2="8667" y2="42333"/>
                          <a14:foregroundMark x1="42556" y1="43667" x2="42556" y2="43667"/>
                          <a14:foregroundMark x1="44000" y1="40444" x2="45889" y2="40333"/>
                          <a14:foregroundMark x1="51222" y1="42556" x2="52444" y2="43889"/>
                          <a14:foregroundMark x1="51667" y1="52000" x2="47333" y2="52333"/>
                          <a14:foregroundMark x1="43333" y1="49556" x2="44000" y2="45333"/>
                          <a14:foregroundMark x1="45778" y1="43667" x2="50333" y2="40778"/>
                          <a14:foregroundMark x1="51444" y1="40111" x2="52222" y2="39444"/>
                          <a14:foregroundMark x1="53000" y1="38444" x2="51222" y2="34889"/>
                          <a14:foregroundMark x1="49111" y1="35111" x2="47667" y2="35778"/>
                          <a14:foregroundMark x1="43444" y1="39000" x2="43111" y2="40000"/>
                          <a14:foregroundMark x1="42667" y1="43222" x2="43556" y2="45889"/>
                          <a14:foregroundMark x1="45556" y1="49000" x2="46444" y2="50444"/>
                          <a14:foregroundMark x1="48111" y1="52222" x2="49111" y2="52556"/>
                          <a14:foregroundMark x1="50222" y1="53222" x2="50222" y2="53222"/>
                          <a14:foregroundMark x1="53556" y1="55889" x2="53556" y2="55889"/>
                          <a14:foregroundMark x1="53667" y1="56333" x2="53889" y2="57111"/>
                          <a14:foregroundMark x1="53889" y1="57444" x2="53889" y2="57444"/>
                          <a14:foregroundMark x1="50667" y1="58222" x2="50667" y2="58222"/>
                          <a14:foregroundMark x1="48667" y1="58222" x2="48222" y2="58000"/>
                          <a14:foregroundMark x1="47000" y1="57444" x2="47000" y2="57444"/>
                          <a14:foregroundMark x1="45000" y1="56778" x2="44889" y2="56222"/>
                          <a14:foregroundMark x1="43667" y1="55556" x2="43333" y2="54778"/>
                          <a14:foregroundMark x1="54333" y1="48556" x2="54333" y2="48556"/>
                          <a14:foregroundMark x1="55889" y1="48111" x2="55889" y2="48111"/>
                          <a14:foregroundMark x1="58222" y1="48222" x2="58222" y2="48222"/>
                          <a14:foregroundMark x1="59222" y1="48222" x2="59222" y2="48222"/>
                          <a14:foregroundMark x1="60000" y1="48667" x2="60000" y2="48667"/>
                          <a14:foregroundMark x1="59778" y1="53000" x2="59778" y2="53000"/>
                          <a14:foregroundMark x1="59778" y1="53222" x2="59778" y2="53222"/>
                          <a14:foregroundMark x1="50111" y1="5111" x2="50111" y2="5111"/>
                          <a14:foregroundMark x1="48889" y1="5667" x2="48889" y2="5667"/>
                          <a14:foregroundMark x1="45000" y1="6222" x2="45000" y2="6222"/>
                          <a14:foregroundMark x1="91556" y1="41556" x2="91556" y2="41556"/>
                          <a14:foregroundMark x1="91111" y1="91111" x2="91111" y2="91111"/>
                          <a14:foregroundMark x1="90667" y1="90444" x2="90667" y2="90444"/>
                          <a14:foregroundMark x1="90000" y1="89111" x2="90000" y2="89111"/>
                          <a14:foregroundMark x1="88222" y1="89889" x2="88222" y2="90889"/>
                          <a14:foregroundMark x1="88556" y1="93667" x2="90222" y2="94778"/>
                          <a14:foregroundMark x1="93667" y1="92000" x2="93667" y2="92000"/>
                          <a14:foregroundMark x1="92667" y1="90889" x2="91667" y2="89667"/>
                          <a14:foregroundMark x1="91444" y1="89111" x2="91444" y2="89111"/>
                          <a14:foregroundMark x1="90333" y1="78667" x2="90333" y2="78667"/>
                          <a14:foregroundMark x1="90222" y1="75556" x2="89667" y2="75111"/>
                          <a14:foregroundMark x1="83444" y1="71889" x2="83556" y2="70333"/>
                          <a14:foregroundMark x1="83000" y1="61778" x2="82889" y2="60000"/>
                          <a14:foregroundMark x1="83333" y1="53667" x2="83333" y2="53667"/>
                          <a14:foregroundMark x1="76444" y1="53333" x2="76444" y2="53333"/>
                          <a14:foregroundMark x1="69667" y1="62222" x2="71000" y2="62444"/>
                          <a14:foregroundMark x1="74000" y1="62333" x2="74444" y2="62889"/>
                          <a14:foregroundMark x1="75444" y1="67667" x2="75556" y2="68111"/>
                          <a14:foregroundMark x1="74778" y1="73444" x2="74778" y2="73444"/>
                          <a14:foregroundMark x1="75000" y1="79111" x2="75000" y2="79111"/>
                          <a14:foregroundMark x1="77889" y1="89667" x2="77889" y2="89667"/>
                          <a14:foregroundMark x1="77222" y1="90556" x2="76333" y2="91000"/>
                          <a14:foregroundMark x1="75000" y1="91889" x2="75000" y2="91889"/>
                          <a14:foregroundMark x1="73667" y1="92556" x2="73111" y2="92889"/>
                          <a14:foregroundMark x1="72667" y1="92889" x2="72667" y2="92889"/>
                          <a14:foregroundMark x1="72111" y1="92222" x2="72111" y2="92222"/>
                          <a14:foregroundMark x1="73000" y1="92333" x2="74333" y2="93444"/>
                          <a14:foregroundMark x1="74556" y1="93444" x2="74556" y2="93444"/>
                          <a14:foregroundMark x1="57889" y1="78444" x2="57889" y2="77222"/>
                          <a14:foregroundMark x1="57889" y1="75111" x2="58333" y2="73444"/>
                          <a14:foregroundMark x1="58333" y1="71444" x2="58333" y2="70444"/>
                          <a14:foregroundMark x1="42222" y1="78667" x2="42222" y2="77778"/>
                          <a14:foregroundMark x1="41889" y1="75778" x2="41889" y2="74667"/>
                          <a14:foregroundMark x1="42222" y1="72556" x2="42556" y2="71556"/>
                          <a14:foregroundMark x1="29778" y1="62222" x2="29778" y2="62222"/>
                          <a14:foregroundMark x1="26444" y1="62444" x2="26444" y2="62444"/>
                          <a14:foregroundMark x1="25444" y1="63000" x2="25333" y2="63889"/>
                          <a14:foregroundMark x1="24556" y1="67111" x2="25222" y2="68556"/>
                          <a14:foregroundMark x1="26333" y1="71889" x2="26667" y2="73444"/>
                          <a14:foregroundMark x1="25000" y1="77667" x2="25000" y2="78111"/>
                          <a14:foregroundMark x1="25000" y1="88889" x2="25222" y2="89222"/>
                          <a14:foregroundMark x1="25222" y1="90444" x2="25222" y2="90444"/>
                          <a14:foregroundMark x1="23889" y1="92778" x2="23889" y2="92778"/>
                          <a14:foregroundMark x1="23000" y1="92889" x2="22444" y2="92000"/>
                          <a14:foregroundMark x1="21222" y1="90111" x2="23000" y2="88889"/>
                          <a14:foregroundMark x1="23333" y1="88556" x2="24556" y2="88556"/>
                          <a14:foregroundMark x1="26889" y1="89444" x2="27444" y2="90333"/>
                          <a14:foregroundMark x1="41000" y1="91000" x2="41000" y2="91000"/>
                          <a14:foregroundMark x1="41222" y1="90889" x2="42444" y2="90556"/>
                          <a14:foregroundMark x1="43889" y1="90889" x2="43889" y2="90889"/>
                          <a14:foregroundMark x1="44556" y1="91889" x2="45222" y2="92889"/>
                          <a14:foregroundMark x1="42889" y1="94444" x2="41444" y2="93889"/>
                          <a14:foregroundMark x1="39333" y1="92333" x2="39667" y2="90889"/>
                          <a14:foregroundMark x1="39667" y1="90000" x2="40000" y2="89556"/>
                          <a14:foregroundMark x1="56444" y1="89556" x2="56444" y2="89556"/>
                          <a14:foregroundMark x1="57778" y1="89444" x2="58778" y2="89556"/>
                          <a14:foregroundMark x1="60111" y1="90000" x2="60333" y2="90556"/>
                          <a14:foregroundMark x1="60333" y1="91889" x2="59778" y2="92333"/>
                          <a14:foregroundMark x1="58111" y1="93222" x2="57222" y2="93333"/>
                          <a14:foregroundMark x1="56000" y1="92889" x2="55778" y2="91556"/>
                          <a14:foregroundMark x1="16222" y1="66667" x2="16222" y2="66222"/>
                          <a14:foregroundMark x1="15000" y1="58667" x2="15000" y2="58667"/>
                          <a14:foregroundMark x1="15000" y1="53667" x2="15444" y2="53333"/>
                          <a14:foregroundMark x1="17778" y1="53667" x2="20000" y2="53889"/>
                          <a14:foregroundMark x1="24778" y1="53889" x2="25333" y2="53778"/>
                          <a14:foregroundMark x1="16333" y1="69444" x2="16333" y2="69444"/>
                          <a14:foregroundMark x1="16000" y1="74778" x2="16000" y2="74778"/>
                          <a14:foregroundMark x1="12111" y1="75222" x2="12111" y2="75222"/>
                          <a14:foregroundMark x1="9667" y1="74889" x2="9667" y2="74889"/>
                          <a14:foregroundMark x1="7667" y1="90111" x2="7667" y2="90111"/>
                          <a14:foregroundMark x1="10000" y1="91111" x2="10000" y2="91111"/>
                          <a14:foregroundMark x1="8333" y1="93667" x2="8333" y2="93667"/>
                          <a14:foregroundMark x1="6667" y1="92778" x2="6667" y2="91444"/>
                          <a14:foregroundMark x1="6667" y1="90000" x2="9111" y2="88222"/>
                          <a14:foregroundMark x1="9778" y1="88222" x2="11000" y2="88444"/>
                          <a14:foregroundMark x1="11889" y1="89222" x2="12000" y2="89667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1401" y="3922038"/>
              <a:ext cx="292079" cy="292079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1422BFED-1B14-4A80-9DEE-0BE6BB7886B6}"/>
              </a:ext>
            </a:extLst>
          </p:cNvPr>
          <p:cNvGrpSpPr/>
          <p:nvPr/>
        </p:nvGrpSpPr>
        <p:grpSpPr>
          <a:xfrm>
            <a:off x="3131840" y="3635904"/>
            <a:ext cx="1260085" cy="625967"/>
            <a:chOff x="4174043" y="3756763"/>
            <a:chExt cx="1751861" cy="625967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xmlns="" id="{F7C56334-720A-4361-8C06-BC61BF376737}"/>
                </a:ext>
              </a:extLst>
            </p:cNvPr>
            <p:cNvGrpSpPr/>
            <p:nvPr/>
          </p:nvGrpSpPr>
          <p:grpSpPr>
            <a:xfrm>
              <a:off x="4174043" y="3756763"/>
              <a:ext cx="1751861" cy="625967"/>
              <a:chOff x="6429375" y="3999582"/>
              <a:chExt cx="1903781" cy="75616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7D9CFDEF-DAD1-4017-8A4D-8528472EF8CC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903781" cy="75616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B2D6CC4-A05E-443A-BDEB-C41A1F3D2BAD}"/>
                  </a:ext>
                </a:extLst>
              </p:cNvPr>
              <p:cNvSpPr txBox="1"/>
              <p:nvPr/>
            </p:nvSpPr>
            <p:spPr>
              <a:xfrm>
                <a:off x="6718809" y="4005638"/>
                <a:ext cx="1614347" cy="64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КОНТРОЛЬ РАДИОАКТИВНЫХ ЗАГРЯЗНЕНИЙ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(</a:t>
                </a: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РКЗ</a:t>
                </a: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pic>
          <p:nvPicPr>
            <p:cNvPr id="50" name="Picture 20" descr="https://www.kustompcs.co.uk/images/thumbnails/465/465/detailed/21/D079_sign_radiation.jpg">
              <a:extLst>
                <a:ext uri="{FF2B5EF4-FFF2-40B4-BE49-F238E27FC236}">
                  <a16:creationId xmlns:a16="http://schemas.microsoft.com/office/drawing/2014/main" xmlns="" id="{E39F39B9-8842-4266-8A48-5F72E34A4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50968" y1="57204" x2="50323" y2="57419"/>
                          <a14:foregroundMark x1="56559" y1="53118" x2="56559" y2="53118"/>
                          <a14:foregroundMark x1="43011" y1="51613" x2="43011" y2="51613"/>
                          <a14:foregroundMark x1="51828" y1="65376" x2="51828" y2="65376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766" y="3909685"/>
              <a:ext cx="358920" cy="35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D621236A-4A5C-4AAC-A1AE-CB5424C03E1E}"/>
              </a:ext>
            </a:extLst>
          </p:cNvPr>
          <p:cNvGrpSpPr/>
          <p:nvPr/>
        </p:nvGrpSpPr>
        <p:grpSpPr>
          <a:xfrm>
            <a:off x="5940152" y="3635904"/>
            <a:ext cx="1460443" cy="625967"/>
            <a:chOff x="7941984" y="3756763"/>
            <a:chExt cx="1824558" cy="625967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0BF35769-0975-4FF1-B407-BD17A7C01FFA}"/>
                </a:ext>
              </a:extLst>
            </p:cNvPr>
            <p:cNvGrpSpPr/>
            <p:nvPr/>
          </p:nvGrpSpPr>
          <p:grpSpPr>
            <a:xfrm>
              <a:off x="7947298" y="3756763"/>
              <a:ext cx="1819244" cy="625967"/>
              <a:chOff x="6429375" y="3999582"/>
              <a:chExt cx="1977007" cy="756167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xmlns="" id="{843D1C96-BEE1-4742-A7F5-0DD3C1E7EE7E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903781" cy="75616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4BB4A4B-C02E-4A82-B035-629C89B11A99}"/>
                  </a:ext>
                </a:extLst>
              </p:cNvPr>
              <p:cNvSpPr txBox="1"/>
              <p:nvPr/>
            </p:nvSpPr>
            <p:spPr>
              <a:xfrm>
                <a:off x="6792036" y="4005638"/>
                <a:ext cx="1614346" cy="64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ПЕРИОДИЧЕСКИЙ И ЭПИЗОДИЧЕСКИЙ КОНТРОЛЬ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(</a:t>
                </a:r>
                <a:r>
                  <a:rPr lang="ru-RU" sz="90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ПЭК</a:t>
                </a: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pic>
          <p:nvPicPr>
            <p:cNvPr id="55" name="Picture 6" descr="https://img2.freepng.ru/20180331/jte/kisspng-nuclear-power-plant-computer-icons-power-station-n-power-plants-5abf8bdde9afa3.0852834315225026219572.jpg">
              <a:extLst>
                <a:ext uri="{FF2B5EF4-FFF2-40B4-BE49-F238E27FC236}">
                  <a16:creationId xmlns:a16="http://schemas.microsoft.com/office/drawing/2014/main" xmlns="" id="{82D35578-C4D9-4DEB-A58A-5A209EFE1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37667" y1="17000" x2="37667" y2="17000"/>
                          <a14:foregroundMark x1="74222" y1="25333" x2="74222" y2="25333"/>
                          <a14:foregroundMark x1="47667" y1="61667" x2="47667" y2="61667"/>
                          <a14:foregroundMark x1="42889" y1="74111" x2="42889" y2="74111"/>
                          <a14:foregroundMark x1="39778" y1="64889" x2="39778" y2="64889"/>
                          <a14:foregroundMark x1="35889" y1="60778" x2="35889" y2="60778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84" y="3817684"/>
              <a:ext cx="450921" cy="450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20E1CC71-A19B-4F69-8D68-D167C03D98DB}"/>
              </a:ext>
            </a:extLst>
          </p:cNvPr>
          <p:cNvGrpSpPr/>
          <p:nvPr/>
        </p:nvGrpSpPr>
        <p:grpSpPr>
          <a:xfrm>
            <a:off x="4427984" y="3635904"/>
            <a:ext cx="1467524" cy="625967"/>
            <a:chOff x="6060670" y="3756763"/>
            <a:chExt cx="1751861" cy="625967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xmlns="" id="{ED53C7F7-8B89-4FF8-924A-A03DB0516474}"/>
                </a:ext>
              </a:extLst>
            </p:cNvPr>
            <p:cNvGrpSpPr/>
            <p:nvPr/>
          </p:nvGrpSpPr>
          <p:grpSpPr>
            <a:xfrm>
              <a:off x="6060670" y="3756763"/>
              <a:ext cx="1751861" cy="625967"/>
              <a:chOff x="6429375" y="3999582"/>
              <a:chExt cx="1903781" cy="756167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xmlns="" id="{2A0E3517-CB4D-47DD-B3A1-83F8D15793F3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903781" cy="75616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2599AA7F-C410-4447-9C9E-6AB0D6E57D11}"/>
                  </a:ext>
                </a:extLst>
              </p:cNvPr>
              <p:cNvSpPr txBox="1"/>
              <p:nvPr/>
            </p:nvSpPr>
            <p:spPr>
              <a:xfrm>
                <a:off x="6718810" y="4005638"/>
                <a:ext cx="1614346" cy="64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ИНДИВИДУАЛЬНЫЙ ДОЗИМЕТРИЧЕСКИЙ КОНТРОЛЬ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(</a:t>
                </a:r>
                <a:r>
                  <a:rPr lang="ru-RU" sz="900" kern="0" noProof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ИДК</a:t>
                </a: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47E8A49B-756A-4F76-9654-B7C00898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" b="96000" l="2000" r="98222">
                          <a14:foregroundMark x1="31111" y1="22444" x2="30778" y2="22556"/>
                          <a14:foregroundMark x1="23444" y1="10000" x2="23444" y2="10000"/>
                          <a14:foregroundMark x1="23556" y1="9667" x2="23556" y2="9667"/>
                          <a14:foregroundMark x1="27556" y1="7111" x2="27556" y2="7111"/>
                          <a14:foregroundMark x1="49333" y1="49222" x2="49000" y2="49222"/>
                          <a14:foregroundMark x1="48111" y1="49889" x2="47889" y2="50222"/>
                          <a14:foregroundMark x1="47889" y1="50667" x2="50333" y2="51889"/>
                          <a14:foregroundMark x1="51778" y1="50333" x2="51556" y2="48667"/>
                          <a14:foregroundMark x1="50778" y1="47778" x2="49556" y2="46667"/>
                          <a14:foregroundMark x1="48556" y1="46222" x2="48000" y2="46222"/>
                          <a14:foregroundMark x1="47111" y1="46000" x2="46111" y2="46222"/>
                          <a14:foregroundMark x1="45111" y1="46778" x2="44667" y2="47111"/>
                          <a14:foregroundMark x1="44444" y1="47444" x2="44444" y2="47444"/>
                          <a14:foregroundMark x1="45111" y1="45778" x2="45556" y2="45111"/>
                          <a14:foregroundMark x1="45778" y1="44667" x2="46333" y2="43889"/>
                          <a14:foregroundMark x1="46778" y1="43444" x2="47222" y2="43111"/>
                          <a14:foregroundMark x1="62000" y1="39333" x2="64333" y2="36556"/>
                          <a14:foregroundMark x1="65333" y1="35222" x2="67778" y2="27889"/>
                          <a14:foregroundMark x1="67778" y1="27889" x2="69222" y2="26000"/>
                          <a14:foregroundMark x1="71333" y1="26000" x2="73222" y2="26889"/>
                          <a14:foregroundMark x1="75444" y1="28778" x2="77444" y2="30333"/>
                          <a14:foregroundMark x1="79000" y1="32889" x2="80444" y2="35111"/>
                          <a14:foregroundMark x1="84111" y1="38889" x2="84444" y2="39778"/>
                          <a14:foregroundMark x1="84889" y1="41222" x2="84889" y2="41222"/>
                          <a14:foregroundMark x1="56444" y1="82333" x2="51111" y2="81778"/>
                          <a14:foregroundMark x1="47222" y1="81000" x2="44111" y2="78667"/>
                          <a14:foregroundMark x1="42667" y1="77778" x2="43778" y2="74000"/>
                          <a14:foregroundMark x1="45000" y1="69556" x2="47000" y2="66667"/>
                          <a14:foregroundMark x1="49778" y1="65111" x2="52333" y2="65000"/>
                          <a14:foregroundMark x1="54222" y1="67111" x2="54222" y2="70111"/>
                          <a14:foregroundMark x1="54333" y1="74889" x2="52333" y2="79333"/>
                          <a14:foregroundMark x1="48889" y1="83000" x2="46111" y2="85000"/>
                          <a14:foregroundMark x1="42222" y1="86667" x2="36889" y2="84889"/>
                          <a14:foregroundMark x1="36778" y1="84889" x2="38111" y2="82667"/>
                          <a14:foregroundMark x1="39333" y1="79222" x2="40667" y2="75000"/>
                          <a14:foregroundMark x1="42111" y1="70889" x2="43444" y2="66111"/>
                          <a14:foregroundMark x1="44333" y1="64000" x2="44333" y2="64000"/>
                          <a14:foregroundMark x1="44556" y1="63667" x2="44556" y2="63667"/>
                          <a14:foregroundMark x1="58333" y1="84222" x2="58333" y2="84222"/>
                          <a14:foregroundMark x1="57111" y1="85889" x2="56556" y2="86333"/>
                          <a14:foregroundMark x1="57444" y1="87222" x2="59778" y2="87444"/>
                          <a14:foregroundMark x1="61889" y1="87222" x2="62444" y2="86778"/>
                          <a14:foregroundMark x1="62556" y1="86556" x2="62556" y2="86556"/>
                          <a14:foregroundMark x1="62778" y1="86444" x2="63556" y2="85222"/>
                          <a14:foregroundMark x1="63000" y1="82444" x2="61889" y2="77889"/>
                          <a14:foregroundMark x1="60889" y1="76222" x2="60000" y2="74778"/>
                          <a14:foregroundMark x1="58667" y1="72556" x2="57667" y2="70889"/>
                          <a14:foregroundMark x1="23889" y1="39333" x2="22889" y2="40111"/>
                          <a14:foregroundMark x1="18222" y1="41333" x2="14889" y2="40222"/>
                          <a14:foregroundMark x1="13222" y1="36333" x2="17667" y2="31333"/>
                          <a14:foregroundMark x1="19889" y1="29222" x2="21222" y2="27111"/>
                          <a14:foregroundMark x1="22333" y1="25222" x2="23111" y2="22667"/>
                          <a14:foregroundMark x1="23556" y1="21667" x2="24444" y2="20667"/>
                          <a14:foregroundMark x1="26111" y1="22000" x2="27889" y2="23889"/>
                          <a14:foregroundMark x1="30111" y1="26444" x2="31667" y2="27778"/>
                          <a14:foregroundMark x1="32778" y1="30222" x2="34667" y2="36111"/>
                          <a14:foregroundMark x1="35222" y1="40889" x2="34556" y2="42667"/>
                          <a14:foregroundMark x1="33444" y1="45222" x2="33111" y2="45778"/>
                          <a14:foregroundMark x1="18667" y1="47667" x2="15889" y2="47000"/>
                          <a14:foregroundMark x1="13444" y1="47111" x2="12000" y2="46333"/>
                          <a14:foregroundMark x1="11222" y1="46111" x2="10222" y2="44667"/>
                          <a14:foregroundMark x1="9778" y1="42667" x2="11222" y2="38889"/>
                          <a14:foregroundMark x1="12222" y1="37333" x2="14222" y2="33111"/>
                          <a14:foregroundMark x1="14667" y1="31889" x2="17667" y2="28111"/>
                          <a14:foregroundMark x1="19111" y1="25778" x2="20778" y2="23778"/>
                          <a14:foregroundMark x1="21889" y1="22778" x2="22667" y2="21333"/>
                          <a14:foregroundMark x1="25333" y1="18111" x2="25333" y2="18111"/>
                          <a14:foregroundMark x1="26333" y1="18000" x2="26889" y2="18444"/>
                          <a14:foregroundMark x1="28889" y1="23111" x2="28667" y2="26000"/>
                          <a14:foregroundMark x1="70667" y1="28667" x2="69667" y2="27667"/>
                          <a14:foregroundMark x1="68778" y1="25556" x2="68778" y2="24000"/>
                          <a14:foregroundMark x1="69111" y1="22333" x2="70000" y2="21222"/>
                          <a14:foregroundMark x1="70556" y1="20667" x2="71222" y2="20444"/>
                          <a14:foregroundMark x1="72444" y1="21111" x2="74000" y2="22889"/>
                          <a14:foregroundMark x1="75778" y1="26667" x2="75111" y2="28444"/>
                          <a14:foregroundMark x1="73778" y1="31222" x2="72000" y2="33000"/>
                          <a14:foregroundMark x1="70444" y1="35111" x2="70333" y2="36000"/>
                          <a14:foregroundMark x1="70778" y1="38000" x2="72556" y2="39778"/>
                          <a14:foregroundMark x1="69556" y1="45222" x2="69556" y2="45222"/>
                          <a14:foregroundMark x1="68556" y1="45222" x2="67889" y2="44333"/>
                          <a14:foregroundMark x1="66444" y1="42778" x2="63111" y2="39111"/>
                          <a14:foregroundMark x1="61778" y1="37333" x2="62333" y2="32889"/>
                          <a14:foregroundMark x1="63444" y1="30667" x2="65111" y2="27444"/>
                          <a14:foregroundMark x1="67333" y1="23667" x2="68000" y2="22556"/>
                          <a14:foregroundMark x1="69333" y1="19556" x2="69556" y2="19000"/>
                          <a14:foregroundMark x1="70000" y1="18333" x2="70000" y2="18333"/>
                          <a14:foregroundMark x1="70222" y1="18000" x2="70778" y2="18222"/>
                          <a14:foregroundMark x1="73778" y1="20667" x2="74556" y2="21444"/>
                          <a14:foregroundMark x1="76667" y1="23444" x2="77889" y2="24889"/>
                          <a14:foregroundMark x1="78889" y1="26778" x2="79667" y2="28111"/>
                          <a14:foregroundMark x1="80889" y1="30889" x2="82556" y2="33778"/>
                          <a14:foregroundMark x1="83333" y1="35000" x2="83778" y2="36222"/>
                          <a14:foregroundMark x1="83889" y1="37000" x2="84111" y2="38333"/>
                          <a14:foregroundMark x1="84222" y1="39444" x2="84222" y2="40111"/>
                          <a14:foregroundMark x1="84222" y1="40778" x2="84222" y2="41444"/>
                          <a14:foregroundMark x1="50444" y1="2111" x2="50444" y2="2111"/>
                          <a14:foregroundMark x1="48556" y1="2000" x2="46222" y2="2111"/>
                          <a14:foregroundMark x1="18333" y1="12667" x2="17889" y2="13000"/>
                          <a14:foregroundMark x1="13667" y1="17222" x2="12222" y2="18778"/>
                          <a14:foregroundMark x1="9000" y1="22222" x2="8222" y2="23222"/>
                          <a14:foregroundMark x1="5000" y1="30444" x2="5000" y2="30667"/>
                          <a14:foregroundMark x1="2333" y1="42333" x2="2333" y2="42333"/>
                          <a14:foregroundMark x1="2222" y1="46667" x2="2111" y2="47111"/>
                          <a14:foregroundMark x1="2111" y1="56000" x2="2111" y2="56000"/>
                          <a14:foregroundMark x1="3778" y1="62778" x2="4556" y2="64333"/>
                          <a14:foregroundMark x1="7778" y1="72889" x2="8111" y2="73333"/>
                          <a14:foregroundMark x1="84889" y1="81000" x2="84889" y2="81000"/>
                          <a14:foregroundMark x1="84778" y1="81000" x2="84778" y2="81000"/>
                          <a14:foregroundMark x1="82556" y1="83778" x2="82000" y2="83889"/>
                          <a14:foregroundMark x1="79889" y1="85111" x2="79556" y2="85444"/>
                          <a14:foregroundMark x1="76778" y1="87444" x2="75556" y2="88333"/>
                          <a14:foregroundMark x1="74222" y1="89111" x2="73444" y2="89444"/>
                          <a14:foregroundMark x1="72222" y1="90000" x2="71222" y2="90444"/>
                          <a14:foregroundMark x1="69333" y1="91778" x2="67889" y2="92667"/>
                          <a14:foregroundMark x1="58667" y1="94778" x2="58667" y2="94778"/>
                          <a14:foregroundMark x1="52556" y1="96000" x2="51333" y2="96222"/>
                          <a14:foregroundMark x1="94889" y1="60889" x2="95444" y2="60333"/>
                          <a14:foregroundMark x1="45000" y1="556" x2="45000" y2="556"/>
                          <a14:foregroundMark x1="52222" y1="333" x2="52222" y2="333"/>
                          <a14:foregroundMark x1="53333" y1="222" x2="53333" y2="222"/>
                          <a14:foregroundMark x1="98222" y1="49556" x2="98222" y2="49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0218" y="4086416"/>
              <a:ext cx="184133" cy="184133"/>
            </a:xfrm>
            <a:prstGeom prst="rect">
              <a:avLst/>
            </a:prstGeom>
          </p:spPr>
        </p:pic>
        <p:pic>
          <p:nvPicPr>
            <p:cNvPr id="61" name="Picture 6">
              <a:extLst>
                <a:ext uri="{FF2B5EF4-FFF2-40B4-BE49-F238E27FC236}">
                  <a16:creationId xmlns:a16="http://schemas.microsoft.com/office/drawing/2014/main" xmlns="" id="{07F303F9-019F-4801-A86F-A56041765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214" y="3839515"/>
              <a:ext cx="286139" cy="286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D76973B6-ACDD-4AB1-9273-531EAA7693E7}"/>
              </a:ext>
            </a:extLst>
          </p:cNvPr>
          <p:cNvGrpSpPr/>
          <p:nvPr/>
        </p:nvGrpSpPr>
        <p:grpSpPr>
          <a:xfrm>
            <a:off x="7428651" y="3635904"/>
            <a:ext cx="1607845" cy="625967"/>
            <a:chOff x="9833924" y="3756763"/>
            <a:chExt cx="1751861" cy="625967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xmlns="" id="{02CFD4DA-7A48-4723-86A9-C2CB7CDD601E}"/>
                </a:ext>
              </a:extLst>
            </p:cNvPr>
            <p:cNvGrpSpPr/>
            <p:nvPr/>
          </p:nvGrpSpPr>
          <p:grpSpPr>
            <a:xfrm>
              <a:off x="9833924" y="3756763"/>
              <a:ext cx="1751861" cy="625967"/>
              <a:chOff x="6429375" y="3999582"/>
              <a:chExt cx="1903781" cy="756167"/>
            </a:xfrm>
          </p:grpSpPr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xmlns="" id="{01FA9DA3-CE18-4AFF-98F3-8B9BCACF17A4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903781" cy="75616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27DCC6FD-0D0B-4EB6-9256-7EC9F48020B0}"/>
                  </a:ext>
                </a:extLst>
              </p:cNvPr>
              <p:cNvSpPr txBox="1"/>
              <p:nvPr/>
            </p:nvSpPr>
            <p:spPr>
              <a:xfrm>
                <a:off x="6718810" y="4010599"/>
                <a:ext cx="1614346" cy="51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КОНТРОЛЬ НЕРАДИАЦИОННЫХ</a:t>
                </a:r>
                <a:r>
                  <a:rPr kumimoji="0" lang="ru-RU" sz="9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ПАРАМЕТРОВ</a:t>
                </a:r>
                <a:endPara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" name="Picture 20">
              <a:extLst>
                <a:ext uri="{FF2B5EF4-FFF2-40B4-BE49-F238E27FC236}">
                  <a16:creationId xmlns:a16="http://schemas.microsoft.com/office/drawing/2014/main" xmlns="" id="{C2312D26-578C-4862-8AB9-2D6DF5D85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022" b="90870" l="9022" r="90435">
                          <a14:foregroundMark x1="9130" y1="45870" x2="9130" y2="45870"/>
                          <a14:foregroundMark x1="49348" y1="9022" x2="49348" y2="9022"/>
                          <a14:foregroundMark x1="90543" y1="47391" x2="90543" y2="47391"/>
                          <a14:foregroundMark x1="54565" y1="90870" x2="54565" y2="90870"/>
                          <a14:foregroundMark x1="40217" y1="90870" x2="40652" y2="90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205" y="3868840"/>
              <a:ext cx="348607" cy="34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9" name="Соединитель: уступ 13">
            <a:extLst>
              <a:ext uri="{FF2B5EF4-FFF2-40B4-BE49-F238E27FC236}">
                <a16:creationId xmlns:a16="http://schemas.microsoft.com/office/drawing/2014/main" xmlns="" id="{5F343A56-77E6-4CD2-A690-47D9C1F4D2C4}"/>
              </a:ext>
            </a:extLst>
          </p:cNvPr>
          <p:cNvCxnSpPr>
            <a:cxnSpLocks/>
            <a:stCxn id="42" idx="0"/>
            <a:endCxn id="27" idx="2"/>
          </p:cNvCxnSpPr>
          <p:nvPr/>
        </p:nvCxnSpPr>
        <p:spPr>
          <a:xfrm rot="5400000" flipH="1" flipV="1">
            <a:off x="2974708" y="1432473"/>
            <a:ext cx="416720" cy="4000168"/>
          </a:xfrm>
          <a:prstGeom prst="bentConnector3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143">
            <a:extLst>
              <a:ext uri="{FF2B5EF4-FFF2-40B4-BE49-F238E27FC236}">
                <a16:creationId xmlns:a16="http://schemas.microsoft.com/office/drawing/2014/main" xmlns="" id="{31021261-9278-4D1B-AD3D-60D2F8203CF3}"/>
              </a:ext>
            </a:extLst>
          </p:cNvPr>
          <p:cNvCxnSpPr>
            <a:cxnSpLocks/>
            <a:stCxn id="47" idx="0"/>
            <a:endCxn id="27" idx="2"/>
          </p:cNvCxnSpPr>
          <p:nvPr/>
        </p:nvCxnSpPr>
        <p:spPr>
          <a:xfrm rot="5400000" flipH="1" flipV="1">
            <a:off x="3657242" y="2115008"/>
            <a:ext cx="416720" cy="2635099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144">
            <a:extLst>
              <a:ext uri="{FF2B5EF4-FFF2-40B4-BE49-F238E27FC236}">
                <a16:creationId xmlns:a16="http://schemas.microsoft.com/office/drawing/2014/main" xmlns="" id="{E43B4D20-B9E0-42EB-801A-C71AAE64AE97}"/>
              </a:ext>
            </a:extLst>
          </p:cNvPr>
          <p:cNvCxnSpPr>
            <a:cxnSpLocks/>
            <a:stCxn id="52" idx="0"/>
            <a:endCxn id="27" idx="2"/>
          </p:cNvCxnSpPr>
          <p:nvPr/>
        </p:nvCxnSpPr>
        <p:spPr>
          <a:xfrm rot="5400000" flipH="1" flipV="1">
            <a:off x="4312050" y="2769816"/>
            <a:ext cx="416720" cy="1325483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: уступ 145">
            <a:extLst>
              <a:ext uri="{FF2B5EF4-FFF2-40B4-BE49-F238E27FC236}">
                <a16:creationId xmlns:a16="http://schemas.microsoft.com/office/drawing/2014/main" xmlns="" id="{0CC19364-9B36-4607-9E62-FE26B0B9FBE2}"/>
              </a:ext>
            </a:extLst>
          </p:cNvPr>
          <p:cNvCxnSpPr>
            <a:cxnSpLocks/>
            <a:stCxn id="63" idx="0"/>
            <a:endCxn id="27" idx="2"/>
          </p:cNvCxnSpPr>
          <p:nvPr/>
        </p:nvCxnSpPr>
        <p:spPr>
          <a:xfrm rot="16200000" flipV="1">
            <a:off x="5019867" y="3387482"/>
            <a:ext cx="416720" cy="90149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: уступ 146">
            <a:extLst>
              <a:ext uri="{FF2B5EF4-FFF2-40B4-BE49-F238E27FC236}">
                <a16:creationId xmlns:a16="http://schemas.microsoft.com/office/drawing/2014/main" xmlns="" id="{42D96EA6-AD90-43D5-8467-AC45A6130A9F}"/>
              </a:ext>
            </a:extLst>
          </p:cNvPr>
          <p:cNvCxnSpPr>
            <a:cxnSpLocks/>
            <a:stCxn id="57" idx="0"/>
            <a:endCxn id="27" idx="2"/>
          </p:cNvCxnSpPr>
          <p:nvPr/>
        </p:nvCxnSpPr>
        <p:spPr>
          <a:xfrm rot="16200000" flipV="1">
            <a:off x="5786247" y="2621102"/>
            <a:ext cx="416720" cy="162291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: уступ 149">
            <a:extLst>
              <a:ext uri="{FF2B5EF4-FFF2-40B4-BE49-F238E27FC236}">
                <a16:creationId xmlns:a16="http://schemas.microsoft.com/office/drawing/2014/main" xmlns="" id="{0B7A494F-10DA-4270-AAC0-ECE1E14115AF}"/>
              </a:ext>
            </a:extLst>
          </p:cNvPr>
          <p:cNvCxnSpPr>
            <a:cxnSpLocks/>
            <a:stCxn id="67" idx="0"/>
            <a:endCxn id="27" idx="2"/>
          </p:cNvCxnSpPr>
          <p:nvPr/>
        </p:nvCxnSpPr>
        <p:spPr>
          <a:xfrm rot="16200000" flipV="1">
            <a:off x="6502010" y="1905340"/>
            <a:ext cx="411707" cy="3049422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4A24843E-1D12-4255-906A-95B81723939E}"/>
              </a:ext>
            </a:extLst>
          </p:cNvPr>
          <p:cNvCxnSpPr>
            <a:cxnSpLocks/>
          </p:cNvCxnSpPr>
          <p:nvPr/>
        </p:nvCxnSpPr>
        <p:spPr>
          <a:xfrm>
            <a:off x="5183152" y="2188214"/>
            <a:ext cx="0" cy="1334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E9DBD997-CC2C-46AB-8AF3-547B5BA595E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183152" y="2713083"/>
            <a:ext cx="0" cy="1197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7213744-50D2-417E-B20E-29A3D777970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63" y="5154400"/>
            <a:ext cx="425687" cy="48924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2B8BBF6-BD72-4148-B6FB-6EB0E0D2C5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8" y="5157192"/>
            <a:ext cx="389294" cy="38929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7F29186-9545-4A26-AA40-3E86BD25FDC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46144"/>
            <a:ext cx="497122" cy="427545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D37F7523-5631-4803-B3D5-05F87258F5F7}"/>
              </a:ext>
            </a:extLst>
          </p:cNvPr>
          <p:cNvGrpSpPr/>
          <p:nvPr/>
        </p:nvGrpSpPr>
        <p:grpSpPr>
          <a:xfrm>
            <a:off x="392462" y="4684592"/>
            <a:ext cx="1375183" cy="987093"/>
            <a:chOff x="400788" y="4543758"/>
            <a:chExt cx="1375183" cy="987093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A3CA17E8-E938-4328-9113-3659573EA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7" t="17570" r="11949" b="7953"/>
            <a:stretch/>
          </p:blipFill>
          <p:spPr>
            <a:xfrm>
              <a:off x="403862" y="5016358"/>
              <a:ext cx="499753" cy="336664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21188824-9925-40D5-9029-38F69B467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9966" y="4944350"/>
              <a:ext cx="409305" cy="411455"/>
            </a:xfrm>
            <a:prstGeom prst="rect">
              <a:avLst/>
            </a:prstGeom>
          </p:spPr>
        </p:pic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xmlns="" id="{2B874215-3B4E-4E8E-9B0B-AC5D44C9B8D6}"/>
                </a:ext>
              </a:extLst>
            </p:cNvPr>
            <p:cNvGrpSpPr/>
            <p:nvPr/>
          </p:nvGrpSpPr>
          <p:grpSpPr>
            <a:xfrm>
              <a:off x="400788" y="4543758"/>
              <a:ext cx="1375183" cy="987093"/>
              <a:chOff x="6429375" y="3999582"/>
              <a:chExt cx="1494438" cy="1192407"/>
            </a:xfrm>
          </p:grpSpPr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xmlns="" id="{A6705E8F-D4F1-4468-B292-0F32E0D3D56D}"/>
                  </a:ext>
                </a:extLst>
              </p:cNvPr>
              <p:cNvSpPr/>
              <p:nvPr/>
            </p:nvSpPr>
            <p:spPr>
              <a:xfrm>
                <a:off x="6429375" y="3999582"/>
                <a:ext cx="1494438" cy="1192407"/>
              </a:xfrm>
              <a:prstGeom prst="rect">
                <a:avLst/>
              </a:prstGeom>
              <a:noFill/>
              <a:ln w="9525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9E884121-F8AA-4418-B8C7-97607CAD4A3F}"/>
                  </a:ext>
                </a:extLst>
              </p:cNvPr>
              <p:cNvSpPr txBox="1"/>
              <p:nvPr/>
            </p:nvSpPr>
            <p:spPr>
              <a:xfrm>
                <a:off x="6561707" y="4005638"/>
                <a:ext cx="1362106" cy="579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kern="0" dirty="0" smtClean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Блоки и устройства детектирования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70DAB8DF-DCCB-4917-BEEC-CA5BB03BB471}"/>
              </a:ext>
            </a:extLst>
          </p:cNvPr>
          <p:cNvGrpSpPr/>
          <p:nvPr/>
        </p:nvGrpSpPr>
        <p:grpSpPr>
          <a:xfrm>
            <a:off x="1825461" y="4684592"/>
            <a:ext cx="1375183" cy="987093"/>
            <a:chOff x="6429375" y="3999582"/>
            <a:chExt cx="1494438" cy="1192407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BFA7EB37-437F-479A-B93F-B1144A85FB6E}"/>
                </a:ext>
              </a:extLst>
            </p:cNvPr>
            <p:cNvSpPr/>
            <p:nvPr/>
          </p:nvSpPr>
          <p:spPr>
            <a:xfrm>
              <a:off x="6429375" y="3999582"/>
              <a:ext cx="1494438" cy="1192407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D12EB43-1E27-42F2-85F6-E86549686E1A}"/>
                </a:ext>
              </a:extLst>
            </p:cNvPr>
            <p:cNvSpPr txBox="1"/>
            <p:nvPr/>
          </p:nvSpPr>
          <p:spPr>
            <a:xfrm>
              <a:off x="6488025" y="4005638"/>
              <a:ext cx="1286736" cy="423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Исполнительные механизмы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FF05C568-9248-4542-86B2-D17F4F5A2330}"/>
              </a:ext>
            </a:extLst>
          </p:cNvPr>
          <p:cNvGrpSpPr/>
          <p:nvPr/>
        </p:nvGrpSpPr>
        <p:grpSpPr>
          <a:xfrm>
            <a:off x="3268826" y="4684592"/>
            <a:ext cx="965271" cy="987093"/>
            <a:chOff x="6429375" y="3999582"/>
            <a:chExt cx="1372072" cy="1192407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216C736E-D977-417B-A93B-4DB2A94CB825}"/>
                </a:ext>
              </a:extLst>
            </p:cNvPr>
            <p:cNvSpPr/>
            <p:nvPr/>
          </p:nvSpPr>
          <p:spPr>
            <a:xfrm>
              <a:off x="6429375" y="3999582"/>
              <a:ext cx="1372072" cy="1192407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A2B6271D-7916-4F37-A10C-89CB58E538EB}"/>
                </a:ext>
              </a:extLst>
            </p:cNvPr>
            <p:cNvSpPr txBox="1"/>
            <p:nvPr/>
          </p:nvSpPr>
          <p:spPr>
            <a:xfrm>
              <a:off x="6501600" y="4030217"/>
              <a:ext cx="1205003" cy="423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Дозиметры (ТЛД</a:t>
              </a:r>
              <a:r>
                <a:rPr lang="en-US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, </a:t>
              </a: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ЭПД)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237AB19F-436F-42E6-A733-5EE341D81747}"/>
              </a:ext>
            </a:extLst>
          </p:cNvPr>
          <p:cNvGrpSpPr/>
          <p:nvPr/>
        </p:nvGrpSpPr>
        <p:grpSpPr>
          <a:xfrm>
            <a:off x="4283968" y="4684592"/>
            <a:ext cx="1030749" cy="987093"/>
            <a:chOff x="6429375" y="3999582"/>
            <a:chExt cx="1375915" cy="1192407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BD6827AE-11A6-4D23-90E3-D2971FACEB46}"/>
                </a:ext>
              </a:extLst>
            </p:cNvPr>
            <p:cNvSpPr/>
            <p:nvPr/>
          </p:nvSpPr>
          <p:spPr>
            <a:xfrm>
              <a:off x="6429375" y="3999582"/>
              <a:ext cx="1375915" cy="1192407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D30D2999-C1DF-43D0-96FA-A5564E1AAF51}"/>
                </a:ext>
              </a:extLst>
            </p:cNvPr>
            <p:cNvSpPr txBox="1"/>
            <p:nvPr/>
          </p:nvSpPr>
          <p:spPr>
            <a:xfrm>
              <a:off x="6507480" y="4222540"/>
              <a:ext cx="1205002" cy="736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Переносные и мобильные радиометры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327CB72D-4E25-49E2-B207-19FC05C23CDD}"/>
              </a:ext>
            </a:extLst>
          </p:cNvPr>
          <p:cNvGrpSpPr/>
          <p:nvPr/>
        </p:nvGrpSpPr>
        <p:grpSpPr>
          <a:xfrm>
            <a:off x="5349613" y="4673866"/>
            <a:ext cx="1101704" cy="987093"/>
            <a:chOff x="6367236" y="3999582"/>
            <a:chExt cx="1556578" cy="1192407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C0A73127-065E-4E91-A60B-6B494907BA7C}"/>
                </a:ext>
              </a:extLst>
            </p:cNvPr>
            <p:cNvSpPr/>
            <p:nvPr/>
          </p:nvSpPr>
          <p:spPr>
            <a:xfrm>
              <a:off x="6429375" y="3999582"/>
              <a:ext cx="1494438" cy="1192407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1D126287-06FF-41CF-AA12-3DF1FE0B3055}"/>
                </a:ext>
              </a:extLst>
            </p:cNvPr>
            <p:cNvSpPr txBox="1"/>
            <p:nvPr/>
          </p:nvSpPr>
          <p:spPr>
            <a:xfrm>
              <a:off x="6367236" y="4005638"/>
              <a:ext cx="1556578" cy="423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Лабораторные спектрометры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3BD6E0FE-88C9-4D26-8E85-FE3151F96D76}"/>
              </a:ext>
            </a:extLst>
          </p:cNvPr>
          <p:cNvGrpSpPr/>
          <p:nvPr/>
        </p:nvGrpSpPr>
        <p:grpSpPr>
          <a:xfrm>
            <a:off x="6516217" y="4684592"/>
            <a:ext cx="1221828" cy="987093"/>
            <a:chOff x="6373121" y="3999582"/>
            <a:chExt cx="1550692" cy="1192407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DBBF2ABC-128A-4ACD-BDBB-029434E4CDE6}"/>
                </a:ext>
              </a:extLst>
            </p:cNvPr>
            <p:cNvSpPr/>
            <p:nvPr/>
          </p:nvSpPr>
          <p:spPr>
            <a:xfrm>
              <a:off x="6429375" y="3999582"/>
              <a:ext cx="1494438" cy="1192407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AF945D13-F626-402C-997E-37865EA864FA}"/>
                </a:ext>
              </a:extLst>
            </p:cNvPr>
            <p:cNvSpPr txBox="1"/>
            <p:nvPr/>
          </p:nvSpPr>
          <p:spPr>
            <a:xfrm>
              <a:off x="6373121" y="4005638"/>
              <a:ext cx="1381750" cy="736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Установки (стенды) радиационного контроля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4240EAD7-AB15-4D3D-AF4F-9A29FD729450}"/>
              </a:ext>
            </a:extLst>
          </p:cNvPr>
          <p:cNvGrpSpPr/>
          <p:nvPr/>
        </p:nvGrpSpPr>
        <p:grpSpPr>
          <a:xfrm>
            <a:off x="7755175" y="4684592"/>
            <a:ext cx="1209313" cy="987093"/>
            <a:chOff x="6372063" y="3999582"/>
            <a:chExt cx="1611947" cy="1192407"/>
          </a:xfrm>
        </p:grpSpPr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79526955-145C-4B19-9A8E-89D7705B54E5}"/>
                </a:ext>
              </a:extLst>
            </p:cNvPr>
            <p:cNvSpPr/>
            <p:nvPr/>
          </p:nvSpPr>
          <p:spPr>
            <a:xfrm>
              <a:off x="6429375" y="3999582"/>
              <a:ext cx="1494438" cy="1192407"/>
            </a:xfrm>
            <a:prstGeom prst="rect">
              <a:avLst/>
            </a:prstGeom>
            <a:noFill/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1184D671-4B24-4E18-A03C-AB334B279CCF}"/>
                </a:ext>
              </a:extLst>
            </p:cNvPr>
            <p:cNvSpPr txBox="1"/>
            <p:nvPr/>
          </p:nvSpPr>
          <p:spPr>
            <a:xfrm>
              <a:off x="6372063" y="4307044"/>
              <a:ext cx="1611947" cy="423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kern="0" dirty="0" smtClean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Дополнительное оборудование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FB35EC7D-CD60-4A03-AB04-841E18EC88D0}"/>
              </a:ext>
            </a:extLst>
          </p:cNvPr>
          <p:cNvSpPr>
            <a:spLocks noChangeAspect="1"/>
          </p:cNvSpPr>
          <p:nvPr/>
        </p:nvSpPr>
        <p:spPr>
          <a:xfrm>
            <a:off x="5942148" y="4461921"/>
            <a:ext cx="85628" cy="856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5984835" y="4545592"/>
            <a:ext cx="0" cy="1334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92E804-2473-4017-BCA2-CA275CCCA71E}"/>
              </a:ext>
            </a:extLst>
          </p:cNvPr>
          <p:cNvSpPr txBox="1"/>
          <p:nvPr/>
        </p:nvSpPr>
        <p:spPr>
          <a:xfrm>
            <a:off x="6380120" y="2492896"/>
            <a:ext cx="215232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ru-RU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ВЕРХНИЙ УРОВЕНЬ</a:t>
            </a:r>
            <a:endParaRPr kumimoji="0" lang="ru-RU" sz="900" b="0" i="0" u="none" strike="noStrike" kern="1200" cap="none" spc="30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ru-RU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900" spc="300" noProof="0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ИНТЕГРАЦИЯ</a:t>
            </a:r>
            <a:r>
              <a:rPr lang="en-US" sz="900" spc="300" noProof="0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,</a:t>
            </a:r>
            <a:r>
              <a:rPr lang="ru-RU" sz="900" spc="300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СБОР И ОБРАБОТКА ДАННЫХ</a:t>
            </a:r>
            <a:r>
              <a:rPr kumimoji="0" lang="ru-RU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900" b="0" i="0" u="none" strike="noStrike" kern="1200" cap="none" spc="30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152AD11-486C-40FE-981D-CD6BE2978555}"/>
              </a:ext>
            </a:extLst>
          </p:cNvPr>
          <p:cNvSpPr txBox="1"/>
          <p:nvPr/>
        </p:nvSpPr>
        <p:spPr>
          <a:xfrm>
            <a:off x="6361569" y="3243288"/>
            <a:ext cx="1814831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spc="300" dirty="0" smtClean="0">
                <a:solidFill>
                  <a:srgbClr val="203864"/>
                </a:solidFill>
                <a:cs typeface="Times New Roman" panose="02020603050405020304" pitchFamily="18" charset="0"/>
              </a:rPr>
              <a:t>НИЖНИЙ УРОВЕНЬ</a:t>
            </a:r>
            <a:endParaRPr lang="ru-RU" sz="1050" dirty="0"/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2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8300" y="5013176"/>
            <a:ext cx="609644" cy="520401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336856" y="5752053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400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14 типов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1796474" y="5759678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170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4 типа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3117568" y="5766354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5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000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4 типа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4329140" y="5783419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20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7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5414033" y="5759678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10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9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6516216" y="5759678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90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7756745" y="5759678"/>
            <a:ext cx="1407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300 </a:t>
            </a:r>
            <a:r>
              <a:rPr lang="ru-RU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шт.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6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1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293188" y="6188684"/>
            <a:ext cx="8762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ВСЕГО (на 2 э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б)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более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6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000</a:t>
            </a:r>
            <a:r>
              <a:rPr lang="en-US" sz="1100" b="1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100" b="1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единиц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оборудования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55 различных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типов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~500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измерительных каналов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классы безопасности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3, </a:t>
            </a:r>
            <a:r>
              <a:rPr lang="ru-RU" sz="11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4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 flipH="1" flipV="1">
            <a:off x="1140939" y="4487979"/>
            <a:ext cx="7391501" cy="654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6804248" y="4261871"/>
            <a:ext cx="0" cy="2261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 flipH="1">
            <a:off x="8307832" y="4302837"/>
            <a:ext cx="46963" cy="1980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8532440" y="4268420"/>
            <a:ext cx="0" cy="2261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  <a:endCxn id="104" idx="0"/>
          </p:cNvCxnSpPr>
          <p:nvPr/>
        </p:nvCxnSpPr>
        <p:spPr>
          <a:xfrm>
            <a:off x="7149293" y="4494528"/>
            <a:ext cx="0" cy="19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8176400" y="4494528"/>
            <a:ext cx="0" cy="19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4791841" y="4487979"/>
            <a:ext cx="0" cy="19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3707904" y="4494528"/>
            <a:ext cx="0" cy="19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2454044" y="4494528"/>
            <a:ext cx="0" cy="19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1140939" y="4494528"/>
            <a:ext cx="0" cy="19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4040466" y="4265145"/>
            <a:ext cx="0" cy="2261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2771800" y="4265145"/>
            <a:ext cx="0" cy="2261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1403648" y="4257020"/>
            <a:ext cx="0" cy="2261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>
            <a:extLst>
              <a:ext uri="{FF2B5EF4-FFF2-40B4-BE49-F238E27FC236}">
                <a16:creationId xmlns:a16="http://schemas.microsoft.com/office/drawing/2014/main" xmlns="" id="{45E2400E-33FB-43BC-8B36-2A0EB1BAAF14}"/>
              </a:ext>
            </a:extLst>
          </p:cNvPr>
          <p:cNvCxnSpPr>
            <a:cxnSpLocks/>
          </p:cNvCxnSpPr>
          <p:nvPr/>
        </p:nvCxnSpPr>
        <p:spPr>
          <a:xfrm>
            <a:off x="5245191" y="4265145"/>
            <a:ext cx="0" cy="2261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Заголовок 1"/>
          <p:cNvSpPr txBox="1">
            <a:spLocks/>
          </p:cNvSpPr>
          <p:nvPr/>
        </p:nvSpPr>
        <p:spPr>
          <a:xfrm>
            <a:off x="323528" y="268159"/>
            <a:ext cx="684076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Структура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61079" y="1254785"/>
            <a:ext cx="3283120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АСРК представляет собой 2-х уровневую систему с централизованным верхним уровнем интеграции</a:t>
            </a:r>
          </a:p>
          <a:p>
            <a:pPr algn="just"/>
            <a:r>
              <a:rPr lang="ru-RU" dirty="0" smtClean="0"/>
              <a:t>(в современных проектах АЭС – на базе общесистемного ПО АСУ ТП «ПОРТАЛ»)</a:t>
            </a:r>
            <a:endParaRPr lang="ru-RU" dirty="0"/>
          </a:p>
        </p:txBody>
      </p:sp>
      <p:sp>
        <p:nvSpPr>
          <p:cNvPr id="19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6590271" y="1446395"/>
            <a:ext cx="23935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д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о 20 000 аналоговых параметров</a:t>
            </a:r>
            <a:r>
              <a:rPr lang="en-US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</a:t>
            </a:r>
            <a:endParaRPr lang="ru-RU" sz="1100" dirty="0" smtClean="0">
              <a:solidFill>
                <a:srgbClr val="283E6C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д</a:t>
            </a:r>
            <a:r>
              <a:rPr lang="ru-RU" sz="11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о 80 000 дискретных параметров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29" y="5027962"/>
            <a:ext cx="683957" cy="545727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2" y="4988159"/>
            <a:ext cx="792088" cy="6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Перечень основных типов измерительных каналов АСРК современных проектов АЭС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Прямоугольник 7"/>
          <p:cNvSpPr/>
          <p:nvPr/>
        </p:nvSpPr>
        <p:spPr>
          <a:xfrm>
            <a:off x="470411" y="5962133"/>
            <a:ext cx="5854057" cy="421433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1100" dirty="0" smtClean="0">
                <a:latin typeface="Arial" charset="0"/>
                <a:ea typeface="Arial" charset="0"/>
                <a:cs typeface="Arial" charset="0"/>
              </a:rPr>
              <a:t>* измерительные каналы применяются в стационарном и мобильном исполнении</a:t>
            </a:r>
          </a:p>
          <a:p>
            <a:r>
              <a:rPr lang="ru-RU" sz="1100" dirty="0" smtClean="0">
                <a:latin typeface="Arial" charset="0"/>
                <a:ea typeface="Arial" charset="0"/>
                <a:cs typeface="Arial" charset="0"/>
              </a:rPr>
              <a:t>** - требование проекта АСРК для АЭС «</a:t>
            </a:r>
            <a:r>
              <a:rPr lang="ru-RU" sz="1100" dirty="0" err="1" smtClean="0">
                <a:latin typeface="Arial" charset="0"/>
                <a:ea typeface="Arial" charset="0"/>
                <a:cs typeface="Arial" charset="0"/>
              </a:rPr>
              <a:t>Аккую</a:t>
            </a:r>
            <a:r>
              <a:rPr lang="ru-RU" sz="1100" dirty="0" smtClean="0">
                <a:latin typeface="Arial" charset="0"/>
                <a:ea typeface="Arial" charset="0"/>
                <a:cs typeface="Arial" charset="0"/>
              </a:rPr>
              <a:t>»</a:t>
            </a:r>
            <a:endParaRPr lang="ru-RU" sz="1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436096" y="13186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1297608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радиационного контроля помещений (РКП)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2311" y="1036859"/>
            <a:ext cx="4711164" cy="4823495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МАЭД гамма-излучения, Зв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ч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МПД гамма-излучения, Гр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МПД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гамма-излучения при МПА, Гр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ч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ИРГ*,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ИРГ (аварийное),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жидких сред (проточный вариант)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жидких сред (погружной вариант)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радиоактивных аэрозолей*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α**-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излучение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),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йода-131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*,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    </a:t>
            </a:r>
            <a:r>
              <a:rPr lang="ru-RU" sz="14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Специальные задачи РК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Контроль систем </a:t>
            </a:r>
            <a:r>
              <a:rPr lang="ru-RU" sz="1400" dirty="0" err="1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спецгазоочистки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ОА,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</a:t>
            </a:r>
            <a:r>
              <a:rPr lang="ru-RU" sz="1400" dirty="0" err="1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газоаэрозольных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выбросов в ВТ,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Контроль протечек ТН по ОА азота-16,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ОА натрия-24 в солевом остатке,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Спектрометрия радионуклидов в теплоносителе 1 контура и измерение парциальной ОА,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;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Спектрометрия радионуклидов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выбросах через ВТ и измерение парциальной ОА,</a:t>
            </a: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Бк</a:t>
            </a:r>
            <a:r>
              <a:rPr 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Измерение параметров воздушного потока в ВТ (температура, расход), 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30242" y="1943894"/>
            <a:ext cx="5854" cy="370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08104" y="3511226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радиационного технологического контроля (РТК)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37" y="1873967"/>
            <a:ext cx="1548941" cy="14908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52" y="4065454"/>
            <a:ext cx="1187596" cy="18220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5776"/>
            <a:ext cx="1056714" cy="1859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65454"/>
            <a:ext cx="960622" cy="18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9847" y="1662034"/>
            <a:ext cx="4786620" cy="1376397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ИЭД рентгеновского и гамма-излучения </a:t>
            </a:r>
            <a:r>
              <a:rPr lang="en-US" sz="1400" dirty="0" err="1"/>
              <a:t>H</a:t>
            </a:r>
            <a:r>
              <a:rPr lang="en-US" sz="1400" baseline="-25000" dirty="0" err="1"/>
              <a:t>p</a:t>
            </a:r>
            <a:r>
              <a:rPr lang="en-US" sz="1400" dirty="0"/>
              <a:t>(10</a:t>
            </a:r>
            <a:r>
              <a:rPr lang="en-US" sz="1400" dirty="0" smtClean="0"/>
              <a:t>)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, 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ИЭД рентгеновского, гамма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 и бета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 излучения </a:t>
            </a:r>
            <a:r>
              <a:rPr lang="en-US" sz="1400" dirty="0" err="1" smtClean="0"/>
              <a:t>H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(</a:t>
            </a:r>
            <a:r>
              <a:rPr lang="ru-RU" sz="1400" dirty="0" smtClean="0"/>
              <a:t>0,07</a:t>
            </a:r>
            <a:r>
              <a:rPr lang="en-US" sz="1400" dirty="0" smtClean="0"/>
              <a:t>)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ИЭД нейтронного излучения </a:t>
            </a:r>
            <a:r>
              <a:rPr lang="en-US" sz="1400" dirty="0" err="1"/>
              <a:t>H</a:t>
            </a:r>
            <a:r>
              <a:rPr lang="en-US" sz="1400" baseline="-25000" dirty="0" err="1"/>
              <a:t>p</a:t>
            </a:r>
            <a:r>
              <a:rPr lang="en-US" sz="1400" dirty="0"/>
              <a:t>(10)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Зв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Активность радионуклидов в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щитовидной железе, легких и теле (</a:t>
            </a:r>
            <a:r>
              <a:rPr lang="ru-RU" sz="1400" dirty="0" smtClean="0">
                <a:latin typeface="Arial" charset="0"/>
                <a:ea typeface="Arial" charset="0"/>
                <a:cs typeface="Arial" charset="0"/>
              </a:rPr>
              <a:t>СИЧ), Бк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Перечень основных типов измерительных каналов АСРК современных проектов АЭС (продолжение)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5430242" y="1310992"/>
            <a:ext cx="5854" cy="161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1508868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индивидуального дозиметрического контроля (ИДК)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5515" y="3284984"/>
            <a:ext cx="4423132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Плотность потока бета-частиц с поверхности,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Част,·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·мин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30242" y="3284984"/>
            <a:ext cx="0" cy="132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23954" y="3783756"/>
            <a:ext cx="3024336" cy="514623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lvl="0"/>
            <a:r>
              <a:rPr lang="ru-RU" sz="1400" dirty="0" smtClean="0">
                <a:latin typeface="Arial" charset="0"/>
                <a:cs typeface="Arial" charset="0"/>
              </a:rPr>
              <a:t>Подсистема радиационного контроля загрязнений (РКЗ)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587" y="37837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charset="0"/>
                <a:ea typeface="Arial" charset="0"/>
                <a:cs typeface="Arial" charset="0"/>
              </a:rPr>
              <a:t>(Измерение поверхностного загрязнения спецодежды, обуви и кожных покров персонала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 мелких предметов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 инструмента и измерительных приборов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dirty="0" smtClean="0">
                <a:latin typeface="Arial" charset="0"/>
                <a:ea typeface="Arial" charset="0"/>
                <a:cs typeface="Arial" charset="0"/>
              </a:rPr>
              <a:t>спецодежды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ru-RU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направляемой в прачечную)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043" y="4729007"/>
            <a:ext cx="808238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Приведенный перечень ИК РКП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РТК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ИДК и РКЗ соответствует конфигурации АСРК для проектов АЭС-2006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ВВЭР-ТОИ и перспективных проектов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разработан с учетом требований СТО 1.1.1.04.001.1384-2017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НРБ -99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2009 и другим НТД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 является исчерпывающим.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проекта АЭС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состав АСРК могут включаться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аппаратура радиационного контроля течи теплоносителя из 1 контура во 2 контур (АРКТ), программно-технические средства для периодического и эпизодического контроля (ПЭК), а также блоки и устройства детектирования для радиационного контроля окружающей среды (РКОС), контроля перемещений персонала и транспорта, оборудование контроля при обращении с РАО.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55" y="2002708"/>
            <a:ext cx="1012740" cy="9197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14" y="2223489"/>
            <a:ext cx="1600809" cy="856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230815"/>
            <a:ext cx="401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Задачи индивидуальной дозиметрии 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4354" y="2973804"/>
            <a:ext cx="472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Задачи РК поверхностной загрязненности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1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313343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Источники для идентификации и анализа трендов развития аппаратуры АСРК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530" y="1418563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Источники для анализа перспектив развития стационарных измерительных каналов</a:t>
            </a:r>
            <a:r>
              <a:rPr lang="en-US" sz="1600" dirty="0" smtClean="0"/>
              <a:t>,</a:t>
            </a:r>
            <a:r>
              <a:rPr lang="ru-RU" sz="1600" dirty="0" smtClean="0"/>
              <a:t> по </a:t>
            </a:r>
            <a:r>
              <a:rPr lang="ru-RU" sz="1600" dirty="0"/>
              <a:t>метрологическим характеристикам удовлетворяющим потребностям перспективных проектов </a:t>
            </a:r>
            <a:r>
              <a:rPr lang="ru-RU" sz="1600" dirty="0" smtClean="0"/>
              <a:t>АЭС</a:t>
            </a:r>
            <a:r>
              <a:rPr lang="en-US" sz="16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>:</a:t>
            </a:r>
            <a:r>
              <a:rPr lang="ru-RU" sz="16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</a:br>
            <a:endParaRPr lang="ru-RU" sz="16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3" descr="U:\3354665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02" y="4063945"/>
            <a:ext cx="2952328" cy="19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9804" y="2260997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Частные технические задания на разработку </a:t>
            </a:r>
            <a:r>
              <a:rPr lang="ru-RU" sz="1600" dirty="0"/>
              <a:t>АСРК для </a:t>
            </a:r>
            <a:r>
              <a:rPr lang="ru-RU" sz="1600" dirty="0" err="1" smtClean="0"/>
              <a:t>Нововоронежской</a:t>
            </a:r>
            <a:r>
              <a:rPr lang="ru-RU" sz="1600" dirty="0" smtClean="0"/>
              <a:t> АЭС-2 и ЛАЭС-2, (проект АЭС-2006)</a:t>
            </a:r>
            <a:r>
              <a:rPr lang="en-US" sz="1600" dirty="0" smtClean="0"/>
              <a:t>, </a:t>
            </a:r>
            <a:r>
              <a:rPr lang="ru-RU" sz="1600" dirty="0"/>
              <a:t>АЭС «</a:t>
            </a:r>
            <a:r>
              <a:rPr lang="ru-RU" sz="1600" dirty="0" err="1"/>
              <a:t>Руппур</a:t>
            </a:r>
            <a:r>
              <a:rPr lang="ru-RU" sz="1600" dirty="0" smtClean="0"/>
              <a:t>»</a:t>
            </a:r>
            <a:r>
              <a:rPr lang="en-US" sz="1600" dirty="0" smtClean="0"/>
              <a:t>, </a:t>
            </a:r>
            <a:r>
              <a:rPr lang="ru-RU" sz="1600" dirty="0" smtClean="0"/>
              <a:t>АЭС </a:t>
            </a:r>
            <a:r>
              <a:rPr lang="ru-RU" sz="1600" dirty="0"/>
              <a:t>«</a:t>
            </a:r>
            <a:r>
              <a:rPr lang="ru-RU" sz="1600" dirty="0" err="1"/>
              <a:t>Аккую</a:t>
            </a:r>
            <a:r>
              <a:rPr lang="ru-RU" sz="1600" dirty="0" smtClean="0"/>
              <a:t>»</a:t>
            </a:r>
            <a:r>
              <a:rPr lang="en-US" sz="1600" dirty="0" smtClean="0"/>
              <a:t>,</a:t>
            </a:r>
            <a:r>
              <a:rPr lang="ru-RU" sz="1600" dirty="0" smtClean="0"/>
              <a:t> Курской АЭС-2 (проекты ВВЭР-ТОИ)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Стандарт организации АО «Концерн Росэнергоатом» «Системы </a:t>
            </a:r>
            <a:r>
              <a:rPr lang="ru-RU" sz="1600" dirty="0"/>
              <a:t>радиационного контроля атомных электростанций. Общие </a:t>
            </a:r>
            <a:r>
              <a:rPr lang="ru-RU" sz="1600" dirty="0" smtClean="0"/>
              <a:t>требования». </a:t>
            </a:r>
            <a:r>
              <a:rPr lang="ru-RU" sz="1600" dirty="0"/>
              <a:t>СТО </a:t>
            </a:r>
            <a:r>
              <a:rPr lang="ru-RU" sz="1600" dirty="0" smtClean="0"/>
              <a:t>1.1.1.04.001.1384-2017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Каталоги продукции ведущих производителей оборудования АСРК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Публикации и выступления членов профессионального сообщества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120" y="4063945"/>
            <a:ext cx="2619708" cy="19167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9" y="4063945"/>
            <a:ext cx="2427745" cy="19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330960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АСРК является одной из подсистем АСУТП АЭС</a:t>
            </a:r>
            <a:r>
              <a:rPr lang="en-US" sz="1600" dirty="0" smtClean="0"/>
              <a:t>,</a:t>
            </a:r>
            <a:r>
              <a:rPr lang="ru-RU" sz="1600" dirty="0" smtClean="0"/>
              <a:t> и на нее распространяется все требования, предъявляемые к оборудованию важному для безопасности.</a:t>
            </a:r>
          </a:p>
          <a:p>
            <a:pPr algn="just"/>
            <a:r>
              <a:rPr lang="ru-RU" sz="1600" dirty="0" smtClean="0"/>
              <a:t>При этом, имеются специфические особенности, характерные именно для АСРК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Широкие диапазоны измерений (до 17 десятичных порядков)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Необходимость использования ИИИ для проведения метрологического обслуживания (поверки)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Режимы функционирования оборудования связаны с </a:t>
            </a:r>
            <a:r>
              <a:rPr lang="ru-RU" sz="1600" dirty="0" err="1" smtClean="0"/>
              <a:t>пробоотбором</a:t>
            </a:r>
            <a:r>
              <a:rPr lang="ru-RU" sz="1600" dirty="0" smtClean="0"/>
              <a:t> радиоактивных сред и расположением измерительных каналов в ЗКД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АСРК является информационно-измерительной системой</a:t>
            </a:r>
            <a:r>
              <a:rPr lang="en-US" sz="1600" dirty="0" smtClean="0"/>
              <a:t>, </a:t>
            </a:r>
            <a:r>
              <a:rPr lang="ru-RU" sz="1600" dirty="0" smtClean="0"/>
              <a:t>но при этом вырабатывает сигналы</a:t>
            </a:r>
            <a:r>
              <a:rPr lang="en-US" sz="1600" dirty="0" smtClean="0"/>
              <a:t>, </a:t>
            </a:r>
            <a:r>
              <a:rPr lang="ru-RU" sz="1600" dirty="0" smtClean="0"/>
              <a:t>используемые для управления технологическим оборудованием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0169" y="5013176"/>
            <a:ext cx="756084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Перечисление особенности учитываются при интеграции АСРК в состав АСУ ТП</a:t>
            </a:r>
            <a:r>
              <a:rPr lang="en-US" dirty="0" smtClean="0"/>
              <a:t>, </a:t>
            </a:r>
            <a:r>
              <a:rPr lang="ru-RU" dirty="0" smtClean="0"/>
              <a:t>но одновременно приводят к необходимости выполнения дополнительных </a:t>
            </a:r>
            <a:r>
              <a:rPr lang="ru-RU" dirty="0" smtClean="0"/>
              <a:t>требований</a:t>
            </a:r>
            <a:r>
              <a:rPr lang="ru-RU" dirty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1 – АСРК рассматривается как одна из подсистем АСУ ТП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656184" cy="522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91" y="883741"/>
            <a:ext cx="3270241" cy="25931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88374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 состав ИК </a:t>
            </a:r>
            <a:r>
              <a:rPr lang="ru-RU" sz="1600" dirty="0" smtClean="0"/>
              <a:t>АСРК входят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r>
              <a:rPr lang="ru-RU" sz="1600" dirty="0"/>
              <a:t>непосредственно оборудование нижнего уровня (блоки и устройства детектирования) утверждённого типа, блоки и устройства обработки информации нижнего уровня (как </a:t>
            </a:r>
            <a:r>
              <a:rPr lang="ru-RU" sz="1600" dirty="0" smtClean="0"/>
              <a:t>правило</a:t>
            </a:r>
            <a:r>
              <a:rPr lang="en-US" sz="1600" dirty="0" smtClean="0"/>
              <a:t>,</a:t>
            </a:r>
            <a:r>
              <a:rPr lang="ru-RU" sz="1600" dirty="0" smtClean="0"/>
              <a:t> </a:t>
            </a:r>
            <a:r>
              <a:rPr lang="ru-RU" sz="1600" dirty="0"/>
              <a:t>также утвержденного типа) и технические средства верхнего уровня для отображения информации с использованием человеко-машинных </a:t>
            </a:r>
            <a:r>
              <a:rPr lang="ru-RU" sz="1600" dirty="0" smtClean="0"/>
              <a:t>интерфейсов</a:t>
            </a:r>
            <a:r>
              <a:rPr lang="ru-RU" sz="1600" dirty="0" smtClean="0"/>
              <a:t>.</a:t>
            </a:r>
            <a:endParaRPr lang="en-US" sz="1600" b="1" dirty="0"/>
          </a:p>
          <a:p>
            <a:r>
              <a:rPr lang="ru-RU" sz="1600" dirty="0" smtClean="0"/>
              <a:t>Оборудование </a:t>
            </a:r>
            <a:r>
              <a:rPr lang="ru-RU" sz="1600" dirty="0"/>
              <a:t>функционально законченных ИК, следуя цели повышения эргономических качеств АСРК, размещается на стендах радиационного контроля, имеющих в своем составе запорно-регулирующую арматуру, средства отбора проб, устройства локального управления работой ИК, блоки коммутации, питания и сигнализации, а также измерители физических параметров (расходомеры и пр</a:t>
            </a:r>
            <a:r>
              <a:rPr lang="ru-RU" sz="1600" dirty="0" smtClean="0"/>
              <a:t>.).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3442172"/>
            <a:ext cx="3492896" cy="279514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67622"/>
            <a:ext cx="720080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Тренд № 2 –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Наращивание функций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конструктивно завершенных измерительных 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каналов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301208"/>
            <a:ext cx="54006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Благодаря </a:t>
            </a:r>
            <a:r>
              <a:rPr lang="ru-RU" dirty="0"/>
              <a:t>размещению оборудования на </a:t>
            </a:r>
            <a:r>
              <a:rPr lang="ru-RU" dirty="0" smtClean="0"/>
              <a:t>стендах и включению дополнительных функций ИК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достигается повышение технологичности интеграции АСРК в единый программно-технический </a:t>
            </a:r>
            <a:r>
              <a:rPr lang="ru-RU" dirty="0" smtClean="0"/>
              <a:t>комплекс и улучшение качества измерений.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656184" cy="52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573" y="4217510"/>
            <a:ext cx="756084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Требования к устойчивости </a:t>
            </a:r>
            <a:r>
              <a:rPr lang="ru-RU" dirty="0" smtClean="0"/>
              <a:t>оборудования </a:t>
            </a:r>
            <a:r>
              <a:rPr lang="ru-RU" dirty="0"/>
              <a:t>АСРК </a:t>
            </a:r>
            <a:r>
              <a:rPr lang="ru-RU" dirty="0" smtClean="0"/>
              <a:t>к ВВФ </a:t>
            </a:r>
            <a:r>
              <a:rPr lang="ru-RU" dirty="0"/>
              <a:t>во многом определяются географией размещения АЭС на территории </a:t>
            </a:r>
            <a:r>
              <a:rPr lang="ru-RU" dirty="0" smtClean="0"/>
              <a:t>РФ </a:t>
            </a:r>
            <a:r>
              <a:rPr lang="ru-RU" dirty="0"/>
              <a:t>и за рубежом, включая такие страны как Турция (АЭС «</a:t>
            </a:r>
            <a:r>
              <a:rPr lang="ru-RU" dirty="0" err="1"/>
              <a:t>Аккую</a:t>
            </a:r>
            <a:r>
              <a:rPr lang="ru-RU" dirty="0"/>
              <a:t>»), Бангладеш (АЭС «</a:t>
            </a:r>
            <a:r>
              <a:rPr lang="ru-RU" dirty="0" err="1"/>
              <a:t>Руппур</a:t>
            </a:r>
            <a:r>
              <a:rPr lang="ru-RU" dirty="0"/>
              <a:t>»), Индия (АЭС «</a:t>
            </a:r>
            <a:r>
              <a:rPr lang="ru-RU" dirty="0" err="1"/>
              <a:t>Куданкулам</a:t>
            </a:r>
            <a:r>
              <a:rPr lang="ru-RU" dirty="0"/>
              <a:t>»), Египет (АЭС «Эль-</a:t>
            </a:r>
            <a:r>
              <a:rPr lang="ru-RU" dirty="0" err="1"/>
              <a:t>Дабаа</a:t>
            </a:r>
            <a:r>
              <a:rPr lang="ru-RU" dirty="0"/>
              <a:t>») и др.</a:t>
            </a:r>
          </a:p>
          <a:p>
            <a:r>
              <a:rPr lang="ru-RU" dirty="0" smtClean="0"/>
              <a:t>Очевидно</a:t>
            </a:r>
            <a:r>
              <a:rPr lang="ru-RU" dirty="0"/>
              <a:t>, что для достижения технической конкурентоспособности АСРК за счет унификации программно-технических средств оборудование ИК должно удовлетворять наиболее жестким условиям эксплуатации.</a:t>
            </a:r>
            <a:endParaRPr lang="ru-RU" dirty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43796"/>
              </p:ext>
            </p:extLst>
          </p:nvPr>
        </p:nvGraphicFramePr>
        <p:xfrm>
          <a:off x="623573" y="1064121"/>
          <a:ext cx="7460232" cy="301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664"/>
                <a:gridCol w="1728192"/>
                <a:gridCol w="1080120"/>
                <a:gridCol w="1080120"/>
                <a:gridCol w="122413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ВВФ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effectLst/>
                          <a:latin typeface="+mn-lt"/>
                          <a:ea typeface="+mn-ea"/>
                        </a:rPr>
                        <a:t>Нововоронежская</a:t>
                      </a:r>
                      <a:r>
                        <a:rPr lang="ru-RU" sz="1400" kern="1200" baseline="0" dirty="0" smtClean="0">
                          <a:effectLst/>
                          <a:latin typeface="+mn-lt"/>
                          <a:ea typeface="+mn-ea"/>
                        </a:rPr>
                        <a:t> АЭС-2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АЭС «</a:t>
                      </a:r>
                      <a:r>
                        <a:rPr lang="ru-RU" sz="1400" kern="1200" dirty="0" err="1" smtClean="0">
                          <a:effectLst/>
                        </a:rPr>
                        <a:t>Руппур</a:t>
                      </a:r>
                      <a:r>
                        <a:rPr lang="ru-RU" sz="1400" kern="12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АЭС</a:t>
                      </a:r>
                      <a:r>
                        <a:rPr lang="ru-RU" sz="14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Аккую</a:t>
                      </a:r>
                      <a:r>
                        <a:rPr lang="ru-RU" sz="14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Курская АЭС-2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Сейсмостойкость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 </a:t>
                      </a:r>
                      <a:r>
                        <a:rPr lang="ru-RU" sz="1400">
                          <a:effectLst/>
                        </a:rPr>
                        <a:t>и </a:t>
                      </a: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 </a:t>
                      </a:r>
                      <a:r>
                        <a:rPr lang="ru-RU" sz="1400" kern="1200">
                          <a:effectLst/>
                        </a:rPr>
                        <a:t>и </a:t>
                      </a: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Помехоустойчивость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по </a:t>
                      </a:r>
                      <a:r>
                        <a:rPr lang="ru-RU" sz="1400" kern="1200" dirty="0">
                          <a:effectLst/>
                        </a:rPr>
                        <a:t>ГОСТ 32137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 </a:t>
                      </a:r>
                      <a:r>
                        <a:rPr lang="ru-RU" sz="1400" kern="1200">
                          <a:effectLst/>
                        </a:rPr>
                        <a:t>по ГОСТ Р 50746-200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III, 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III, 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Климатическое исполнение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УХЛ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УХЛ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Тип атмосферы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Коррозионные </a:t>
                      </a:r>
                      <a:r>
                        <a:rPr lang="ru-RU" sz="1400" kern="1200" dirty="0" smtClean="0">
                          <a:effectLst/>
                        </a:rPr>
                        <a:t>агенты,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не </a:t>
                      </a:r>
                      <a:r>
                        <a:rPr lang="ru-RU" sz="1400" kern="1200" dirty="0">
                          <a:effectLst/>
                        </a:rPr>
                        <a:t>более, мг/м</a:t>
                      </a:r>
                      <a:r>
                        <a:rPr lang="ru-RU" sz="1400" kern="1200" baseline="30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хлориды: 0,267;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сульфаты</a:t>
                      </a:r>
                      <a:r>
                        <a:rPr lang="en-US" sz="1400" kern="1200">
                          <a:effectLst/>
                        </a:rPr>
                        <a:t>: </a:t>
                      </a:r>
                      <a:r>
                        <a:rPr lang="ru-RU" sz="1400" kern="1200">
                          <a:effectLst/>
                        </a:rPr>
                        <a:t>0,022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хлориды</a:t>
                      </a:r>
                      <a:r>
                        <a:rPr lang="en-US" sz="1400" kern="1200">
                          <a:effectLst/>
                        </a:rPr>
                        <a:t>: </a:t>
                      </a:r>
                      <a:r>
                        <a:rPr lang="ru-RU" sz="1400" kern="1200">
                          <a:effectLst/>
                        </a:rPr>
                        <a:t>0,267;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сульфаты</a:t>
                      </a:r>
                      <a:r>
                        <a:rPr lang="en-US" sz="1400" kern="1200">
                          <a:effectLst/>
                        </a:rPr>
                        <a:t>:</a:t>
                      </a:r>
                      <a:r>
                        <a:rPr lang="ru-RU" sz="1400" kern="1200">
                          <a:effectLst/>
                        </a:rPr>
                        <a:t> 0,022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Внешний гамма-фон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нет требований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 Гр/ч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10</a:t>
                      </a:r>
                      <a:r>
                        <a:rPr lang="ru-RU" sz="1400" kern="1200" baseline="30000" dirty="0">
                          <a:effectLst/>
                        </a:rPr>
                        <a:t>-3</a:t>
                      </a:r>
                      <a:r>
                        <a:rPr lang="ru-RU" sz="1400" kern="1200" dirty="0">
                          <a:effectLst/>
                        </a:rPr>
                        <a:t> Гр/ч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Тренд № 3 – Ужесточение требований по устойчивости к внешним воздействиям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4x3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4.xml><?xml version="1.0" encoding="utf-8"?>
<a:theme xmlns:a="http://schemas.openxmlformats.org/drawingml/2006/main" name="Presentation_4x3_whit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49EF5732-6806-EA47-8127-8CA8B1C4571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5DF0E8CE-2597-D443-A104-562485DA5621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2171E8CE-F480-BD48-9568-C15558498B09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5507</TotalTime>
  <Words>3979</Words>
  <Application>Microsoft Office PowerPoint</Application>
  <PresentationFormat>Экран (4:3)</PresentationFormat>
  <Paragraphs>684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Calibri</vt:lpstr>
      <vt:lpstr>Calibri Light</vt:lpstr>
      <vt:lpstr>Rosatom</vt:lpstr>
      <vt:lpstr>Rosatom Light</vt:lpstr>
      <vt:lpstr>Times New Roman</vt:lpstr>
      <vt:lpstr>Wingdings 2</vt:lpstr>
      <vt:lpstr>Presentation_4x3_white_template</vt:lpstr>
      <vt:lpstr>Custom Design</vt:lpstr>
      <vt:lpstr>1_Custom Design</vt:lpstr>
      <vt:lpstr>Presentation_4x3_white_template_zfo</vt:lpstr>
      <vt:lpstr>2_Custom Design</vt:lpstr>
      <vt:lpstr>3_Custom Design</vt:lpstr>
      <vt:lpstr>4_Custom Design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Андрианов;Гордеев</dc:creator>
  <cp:lastModifiedBy>Гордеев Андрей Сергеевич</cp:lastModifiedBy>
  <cp:revision>335</cp:revision>
  <cp:lastPrinted>2022-07-13T11:07:27Z</cp:lastPrinted>
  <dcterms:created xsi:type="dcterms:W3CDTF">2019-09-24T12:47:23Z</dcterms:created>
  <dcterms:modified xsi:type="dcterms:W3CDTF">2022-10-11T09:52:06Z</dcterms:modified>
</cp:coreProperties>
</file>